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46"/>
  </p:notesMasterIdLst>
  <p:sldIdLst>
    <p:sldId id="257" r:id="rId2"/>
    <p:sldId id="1130" r:id="rId3"/>
    <p:sldId id="258" r:id="rId4"/>
    <p:sldId id="259" r:id="rId5"/>
    <p:sldId id="263" r:id="rId6"/>
    <p:sldId id="264" r:id="rId7"/>
    <p:sldId id="1087" r:id="rId8"/>
    <p:sldId id="1113" r:id="rId9"/>
    <p:sldId id="1114" r:id="rId10"/>
    <p:sldId id="1115" r:id="rId11"/>
    <p:sldId id="1116" r:id="rId12"/>
    <p:sldId id="1117" r:id="rId13"/>
    <p:sldId id="1118" r:id="rId14"/>
    <p:sldId id="1098" r:id="rId15"/>
    <p:sldId id="1121" r:id="rId16"/>
    <p:sldId id="1099" r:id="rId17"/>
    <p:sldId id="1119" r:id="rId18"/>
    <p:sldId id="1122" r:id="rId19"/>
    <p:sldId id="1120" r:id="rId20"/>
    <p:sldId id="1123" r:id="rId21"/>
    <p:sldId id="1131" r:id="rId22"/>
    <p:sldId id="1132" r:id="rId23"/>
    <p:sldId id="1129" r:id="rId24"/>
    <p:sldId id="1136" r:id="rId25"/>
    <p:sldId id="1134" r:id="rId26"/>
    <p:sldId id="265" r:id="rId27"/>
    <p:sldId id="1102" r:id="rId28"/>
    <p:sldId id="1124" r:id="rId29"/>
    <p:sldId id="1128" r:id="rId30"/>
    <p:sldId id="1127" r:id="rId31"/>
    <p:sldId id="1135" r:id="rId32"/>
    <p:sldId id="1137" r:id="rId33"/>
    <p:sldId id="266" r:id="rId34"/>
    <p:sldId id="1094" r:id="rId35"/>
    <p:sldId id="1090" r:id="rId36"/>
    <p:sldId id="1105" r:id="rId37"/>
    <p:sldId id="1100" r:id="rId38"/>
    <p:sldId id="1108" r:id="rId39"/>
    <p:sldId id="1107" r:id="rId40"/>
    <p:sldId id="1110" r:id="rId41"/>
    <p:sldId id="1111" r:id="rId42"/>
    <p:sldId id="1112" r:id="rId43"/>
    <p:sldId id="1097" r:id="rId44"/>
    <p:sldId id="110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E4E"/>
    <a:srgbClr val="E9A582"/>
    <a:srgbClr val="D0804D"/>
    <a:srgbClr val="F7E3C7"/>
    <a:srgbClr val="C7B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013C6-6FFC-49FB-859F-CCCED00ECD33}" v="121" dt="2024-07-03T18:20:52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07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01856-7E92-4D1B-B48E-87FF25D634C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238A0-5FFA-4BD0-B772-A24FA00A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2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4F6CC-8626-4CEC-8EC9-3B4E354A41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2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1537671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6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6" r:id="rId2"/>
    <p:sldLayoutId id="21474837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JPG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19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24AA0-BEA4-40D4-1DD8-006BA129F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179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9CA74-293B-B290-1A80-127C81922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1418" y="1441442"/>
            <a:ext cx="6880582" cy="152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WEEKEND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MEAL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SERVICE</a:t>
            </a:r>
          </a:p>
        </p:txBody>
      </p:sp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35ED92E0-E4BE-3457-664B-21221B568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21" y="1256026"/>
            <a:ext cx="2154005" cy="370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C92C46-0E17-F748-13BE-A27C8ED60A8B}"/>
              </a:ext>
            </a:extLst>
          </p:cNvPr>
          <p:cNvSpPr txBox="1"/>
          <p:nvPr/>
        </p:nvSpPr>
        <p:spPr>
          <a:xfrm>
            <a:off x="7372350" y="5232642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For Food Service Managers</a:t>
            </a:r>
          </a:p>
        </p:txBody>
      </p:sp>
    </p:spTree>
    <p:extLst>
      <p:ext uri="{BB962C8B-B14F-4D97-AF65-F5344CB8AC3E}">
        <p14:creationId xmlns:p14="http://schemas.microsoft.com/office/powerpoint/2010/main" val="1279052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53077-073C-4404-123B-E4DA8469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51865CE-F88C-00EC-EFF0-8524AD66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B280A3-3E9F-5F59-5351-FA36AD518C28}"/>
              </a:ext>
            </a:extLst>
          </p:cNvPr>
          <p:cNvGrpSpPr/>
          <p:nvPr/>
        </p:nvGrpSpPr>
        <p:grpSpPr>
          <a:xfrm>
            <a:off x="181340" y="1593505"/>
            <a:ext cx="10709683" cy="3477875"/>
            <a:chOff x="-1405284" y="2211838"/>
            <a:chExt cx="10651602" cy="34778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A15D68-D044-7786-BA92-F0138C6C4215}"/>
                </a:ext>
              </a:extLst>
            </p:cNvPr>
            <p:cNvSpPr txBox="1"/>
            <p:nvPr/>
          </p:nvSpPr>
          <p:spPr>
            <a:xfrm>
              <a:off x="-1405284" y="2211838"/>
              <a:ext cx="4634214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</a:rPr>
                <a:t>Once received from the cafeteria Program staff will fill in amounts for: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Amount received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Time and Temperature of each food item at the beginning and end of service. Initialing each item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Children served 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Amount leftover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C9374AF-73ED-B1AC-78E2-37523E55B84F}"/>
                </a:ext>
              </a:extLst>
            </p:cNvPr>
            <p:cNvCxnSpPr>
              <a:cxnSpLocks/>
            </p:cNvCxnSpPr>
            <p:nvPr/>
          </p:nvCxnSpPr>
          <p:spPr>
            <a:xfrm>
              <a:off x="2925737" y="3870183"/>
              <a:ext cx="3116537" cy="3031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6ADB48D-98AC-AF2B-20E5-32639F2777DD}"/>
                </a:ext>
              </a:extLst>
            </p:cNvPr>
            <p:cNvSpPr/>
            <p:nvPr/>
          </p:nvSpPr>
          <p:spPr>
            <a:xfrm>
              <a:off x="6251015" y="3502404"/>
              <a:ext cx="2995303" cy="15329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550647-F680-F73E-777B-650534D070CE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6406ED89-5C7E-21E5-3A3E-9F62EAAD3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5331AFC1-7971-5A14-F996-9BCBBA00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F25ACA6-4150-A331-4321-B61B71B3D2C3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612C2CB-D308-D8CB-B9EF-88D212EB6B5F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196562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09C12-BA91-CAE5-09E4-685215396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E31AA36-8A19-DAD5-CB5C-129385656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345EAD3-7F22-2E5B-4CB5-0B1B6C325B1B}"/>
              </a:ext>
            </a:extLst>
          </p:cNvPr>
          <p:cNvGrpSpPr/>
          <p:nvPr/>
        </p:nvGrpSpPr>
        <p:grpSpPr>
          <a:xfrm>
            <a:off x="740407" y="1635348"/>
            <a:ext cx="10117108" cy="2780844"/>
            <a:chOff x="1279200" y="3577584"/>
            <a:chExt cx="10117108" cy="278084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C64F4A8-6BC9-BECE-E766-1A4E0E069963}"/>
                </a:ext>
              </a:extLst>
            </p:cNvPr>
            <p:cNvSpPr/>
            <p:nvPr/>
          </p:nvSpPr>
          <p:spPr>
            <a:xfrm>
              <a:off x="5997779" y="6203259"/>
              <a:ext cx="5398529" cy="155169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DADAD4B-AFFE-6488-6842-D337C2CE2E46}"/>
                </a:ext>
              </a:extLst>
            </p:cNvPr>
            <p:cNvCxnSpPr>
              <a:cxnSpLocks/>
            </p:cNvCxnSpPr>
            <p:nvPr/>
          </p:nvCxnSpPr>
          <p:spPr>
            <a:xfrm>
              <a:off x="4540454" y="5453023"/>
              <a:ext cx="1542813" cy="740902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7ABCA2-A681-A8C8-11C0-898D78FCE95B}"/>
                </a:ext>
              </a:extLst>
            </p:cNvPr>
            <p:cNvSpPr txBox="1"/>
            <p:nvPr/>
          </p:nvSpPr>
          <p:spPr>
            <a:xfrm>
              <a:off x="1279200" y="3577584"/>
              <a:ext cx="36627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entury Gothic" panose="020B0502020202020204" pitchFamily="34" charset="0"/>
                </a:rPr>
                <a:t>At the end of service, Saturday Program Staff will record the total attendance and total children served reimbursable meals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97CA65-674B-C534-A043-4B3578F47E0C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4BE3B9F2-74E2-2AC4-926B-16969AE72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4178BE85-897C-23B1-5A3C-1AAECDD0A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EFF5DD9-1F3A-96B8-84FB-69065F317806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4A08FB9-4D85-EDC7-2A13-F9585AD29A62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3280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CCA2D-3B67-9AF8-7D09-31A58A084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4DF14EF-6CEF-B64D-621B-0674771A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E24656C-7495-2C28-B8F2-8F3D1066FBAF}"/>
              </a:ext>
            </a:extLst>
          </p:cNvPr>
          <p:cNvGrpSpPr/>
          <p:nvPr/>
        </p:nvGrpSpPr>
        <p:grpSpPr>
          <a:xfrm>
            <a:off x="324948" y="1783651"/>
            <a:ext cx="10545714" cy="3342615"/>
            <a:chOff x="1157137" y="2223833"/>
            <a:chExt cx="9572505" cy="33426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2A8766-B188-9188-FC51-546322BE7B7C}"/>
                </a:ext>
              </a:extLst>
            </p:cNvPr>
            <p:cNvSpPr txBox="1"/>
            <p:nvPr/>
          </p:nvSpPr>
          <p:spPr>
            <a:xfrm>
              <a:off x="1157137" y="2223833"/>
              <a:ext cx="4339289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entury Gothic" panose="020B0502020202020204" pitchFamily="34" charset="0"/>
                </a:rPr>
                <a:t>Before returning the </a:t>
              </a:r>
              <a:r>
                <a:rPr lang="en-US" sz="2800" i="1" dirty="0">
                  <a:latin typeface="Century Gothic" panose="020B0502020202020204" pitchFamily="34" charset="0"/>
                </a:rPr>
                <a:t>Weekend Meal Service Daily Transport Record</a:t>
              </a:r>
              <a:r>
                <a:rPr lang="en-US" sz="2800" dirty="0">
                  <a:latin typeface="Century Gothic" panose="020B0502020202020204" pitchFamily="34" charset="0"/>
                </a:rPr>
                <a:t>, Saturday program staff will sign. Verifying all information is true and correct.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66C363B-DD33-E323-67A8-2E998D628F15}"/>
                </a:ext>
              </a:extLst>
            </p:cNvPr>
            <p:cNvCxnSpPr>
              <a:cxnSpLocks/>
            </p:cNvCxnSpPr>
            <p:nvPr/>
          </p:nvCxnSpPr>
          <p:spPr>
            <a:xfrm>
              <a:off x="5496426" y="4694682"/>
              <a:ext cx="2614600" cy="63769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4FA117F-4B1C-6102-5198-5825972051D0}"/>
                </a:ext>
              </a:extLst>
            </p:cNvPr>
            <p:cNvSpPr/>
            <p:nvPr/>
          </p:nvSpPr>
          <p:spPr>
            <a:xfrm>
              <a:off x="8258868" y="5211191"/>
              <a:ext cx="2470774" cy="355257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2BF3BD7-49A3-D0B6-506A-2F1B156B7EEA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40AC06D3-4F97-3C40-35A5-B5A74685C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1F8611BE-C64D-72F1-2EA1-F0C3B2957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1E60DC-1BB6-02F2-77B1-1DA0BC107424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F30640F-0D60-DE1D-2E5D-6B07310A7D00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31687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13FB5-DD42-301C-7A54-24490B189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A2FC638-9DE4-2FF6-B06B-4E5E7E9BC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07BBAF-DDB8-76D4-EBB1-43483D716E00}"/>
              </a:ext>
            </a:extLst>
          </p:cNvPr>
          <p:cNvGrpSpPr/>
          <p:nvPr/>
        </p:nvGrpSpPr>
        <p:grpSpPr>
          <a:xfrm>
            <a:off x="166888" y="2272249"/>
            <a:ext cx="7769328" cy="2893100"/>
            <a:chOff x="6658838" y="1784637"/>
            <a:chExt cx="7769328" cy="28931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12C2D83-0F9C-720A-B2BA-9FC2A31A4002}"/>
                </a:ext>
              </a:extLst>
            </p:cNvPr>
            <p:cNvSpPr/>
            <p:nvPr/>
          </p:nvSpPr>
          <p:spPr>
            <a:xfrm>
              <a:off x="11941442" y="4322479"/>
              <a:ext cx="2486724" cy="355258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D68E57-6273-8A67-66B3-355B65C8436A}"/>
                </a:ext>
              </a:extLst>
            </p:cNvPr>
            <p:cNvCxnSpPr>
              <a:cxnSpLocks/>
            </p:cNvCxnSpPr>
            <p:nvPr/>
          </p:nvCxnSpPr>
          <p:spPr>
            <a:xfrm>
              <a:off x="9825527" y="3953140"/>
              <a:ext cx="1980383" cy="556196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CF82D0-C613-2B68-EEA2-85A1BD2EF603}"/>
                </a:ext>
              </a:extLst>
            </p:cNvPr>
            <p:cNvSpPr/>
            <p:nvPr/>
          </p:nvSpPr>
          <p:spPr>
            <a:xfrm>
              <a:off x="6658838" y="1784637"/>
              <a:ext cx="3866082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lang="en-US" sz="2800" dirty="0">
                  <a:latin typeface="Century Gothic" panose="020B0502020202020204" pitchFamily="34" charset="0"/>
                </a:rPr>
                <a:t>FSM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 will sign once the transport record is completed and returned, </a:t>
              </a:r>
              <a:r>
                <a:rPr lang="en-US" sz="2800" dirty="0">
                  <a:latin typeface="Century Gothic" panose="020B0502020202020204" pitchFamily="34" charset="0"/>
                </a:rPr>
                <a:t>signifying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 the information is true and correct. </a:t>
              </a:r>
            </a:p>
            <a:p>
              <a:pPr marL="342900" marR="0" lvl="2" indent="-342900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73A2B5-2C62-9D99-B08C-55C97097D097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AD5B04B8-F382-8582-403D-EC556FDA0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B8A72234-B601-9A99-926B-05B3FE9B7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8418767-CF9D-AD9F-648E-40B0161120AF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B087133-778C-14D9-9D8E-3F75BD08A3BC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29594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57448-74A4-5329-0E67-B65F463744F2}"/>
              </a:ext>
            </a:extLst>
          </p:cNvPr>
          <p:cNvSpPr txBox="1"/>
          <p:nvPr/>
        </p:nvSpPr>
        <p:spPr>
          <a:xfrm>
            <a:off x="200275" y="241300"/>
            <a:ext cx="52196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</a:t>
            </a:r>
          </a:p>
          <a:p>
            <a:pPr algn="ctr"/>
            <a:r>
              <a:rPr lang="en-US" sz="4400" dirty="0">
                <a:latin typeface="+mj-lt"/>
              </a:rPr>
              <a:t>SERVICE MEAL COUNT FORM</a:t>
            </a:r>
          </a:p>
        </p:txBody>
      </p:sp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CB4E0BB9-8D7F-D55A-0A8C-EE9F4056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6"/>
          </a:xfrm>
          <a:custGeom>
            <a:avLst/>
            <a:gdLst>
              <a:gd name="connsiteX0" fmla="*/ 8921666 w 8921666"/>
              <a:gd name="connsiteY0" fmla="*/ 2252179 h 8546106"/>
              <a:gd name="connsiteX1" fmla="*/ 8788285 w 8921666"/>
              <a:gd name="connsiteY1" fmla="*/ 2196104 h 8546106"/>
              <a:gd name="connsiteX2" fmla="*/ 6118644 w 8921666"/>
              <a:gd name="connsiteY2" fmla="*/ 8546106 h 8546106"/>
              <a:gd name="connsiteX3" fmla="*/ 5803752 w 8921666"/>
              <a:gd name="connsiteY3" fmla="*/ 8546106 h 8546106"/>
              <a:gd name="connsiteX4" fmla="*/ 0 w 8921666"/>
              <a:gd name="connsiteY4" fmla="*/ 6106118 h 8546106"/>
              <a:gd name="connsiteX5" fmla="*/ 0 w 8921666"/>
              <a:gd name="connsiteY5" fmla="*/ 5378104 h 8546106"/>
              <a:gd name="connsiteX6" fmla="*/ 2261039 w 8921666"/>
              <a:gd name="connsiteY6" fmla="*/ 0 h 8546106"/>
              <a:gd name="connsiteX7" fmla="*/ 8921666 w 8921666"/>
              <a:gd name="connsiteY7" fmla="*/ 0 h 854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1666" h="8546106">
                <a:moveTo>
                  <a:pt x="8921666" y="2252179"/>
                </a:moveTo>
                <a:lnTo>
                  <a:pt x="8788285" y="2196104"/>
                </a:lnTo>
                <a:lnTo>
                  <a:pt x="6118644" y="8546106"/>
                </a:lnTo>
                <a:lnTo>
                  <a:pt x="5803752" y="8546106"/>
                </a:lnTo>
                <a:lnTo>
                  <a:pt x="0" y="6106118"/>
                </a:lnTo>
                <a:lnTo>
                  <a:pt x="0" y="5378104"/>
                </a:lnTo>
                <a:lnTo>
                  <a:pt x="2261039" y="0"/>
                </a:lnTo>
                <a:lnTo>
                  <a:pt x="8921666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Boho Blobs PNGs for Free Download">
            <a:extLst>
              <a:ext uri="{FF2B5EF4-FFF2-40B4-BE49-F238E27FC236}">
                <a16:creationId xmlns:a16="http://schemas.microsoft.com/office/drawing/2014/main" id="{64944B71-C0C1-DFD6-EB5A-CBD24C22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4152899" y="5145140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0C207-02FC-9401-213A-2FF22165511F}"/>
              </a:ext>
            </a:extLst>
          </p:cNvPr>
          <p:cNvSpPr txBox="1"/>
          <p:nvPr/>
        </p:nvSpPr>
        <p:spPr>
          <a:xfrm>
            <a:off x="339975" y="2476241"/>
            <a:ext cx="55309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i="1" dirty="0"/>
              <a:t>Saturday Service Meal Count Form </a:t>
            </a:r>
            <a:r>
              <a:rPr lang="en-US" sz="2200" dirty="0"/>
              <a:t>will be used for Saturday breakfast and lunch only.</a:t>
            </a:r>
          </a:p>
          <a:p>
            <a:endParaRPr lang="en-US" sz="2200" dirty="0"/>
          </a:p>
          <a:p>
            <a:r>
              <a:rPr lang="en-US" sz="2200" dirty="0"/>
              <a:t>Saturday field trips that take place before the 1pm cut off time will serve the mandated breakfast and lunch in accordance with CDE guidelines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2D63B-1B0F-D5A0-6560-335DCE47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886" y="431756"/>
            <a:ext cx="4162431" cy="542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00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9E4C3-68DC-4A5A-8F40-E201809A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1BFC9A-21F0-18CC-851F-8B73BC31D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EB9BE38D-5C89-3E19-D027-68546DB4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E4037-038D-0B36-B5BB-EB221C4EBC1B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A1823EE5-8943-0AED-3E69-3596FF67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76EAE36-4923-DA44-BFE3-27C1022C00CF}"/>
              </a:ext>
            </a:extLst>
          </p:cNvPr>
          <p:cNvGrpSpPr/>
          <p:nvPr/>
        </p:nvGrpSpPr>
        <p:grpSpPr>
          <a:xfrm>
            <a:off x="1354180" y="2069837"/>
            <a:ext cx="10818964" cy="2266379"/>
            <a:chOff x="953411" y="2039513"/>
            <a:chExt cx="10818964" cy="22663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13287C-3C64-463D-928C-76C42F940A3A}"/>
                </a:ext>
              </a:extLst>
            </p:cNvPr>
            <p:cNvSpPr txBox="1"/>
            <p:nvPr/>
          </p:nvSpPr>
          <p:spPr>
            <a:xfrm>
              <a:off x="7730600" y="2490010"/>
              <a:ext cx="404177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entury Gothic" panose="020B0502020202020204" pitchFamily="34" charset="0"/>
                </a:rPr>
                <a:t>FSM will complete the header portion for: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Main site name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Main site location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7B49C2-371C-81F4-9A3A-4449E47DF9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8153" y="2486025"/>
              <a:ext cx="822447" cy="333716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6C279D2-9CC8-000E-6769-F4009EF916A1}"/>
                </a:ext>
              </a:extLst>
            </p:cNvPr>
            <p:cNvSpPr/>
            <p:nvPr/>
          </p:nvSpPr>
          <p:spPr>
            <a:xfrm>
              <a:off x="953411" y="2039513"/>
              <a:ext cx="5954742" cy="257051"/>
            </a:xfrm>
            <a:prstGeom prst="roundRect">
              <a:avLst/>
            </a:prstGeom>
            <a:noFill/>
            <a:ln w="3810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E792B9-8C2D-E7B9-1425-76B8B8C16D1C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86949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E6415B-9E0E-A8CB-4FF9-167AFCE1E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135088BE-2289-2D80-3C76-C7BF2683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6BA80-C85C-8258-8D4A-04B8D1DA3118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D1F84009-C768-249D-ADE7-46DD859A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D55BD-69EE-E1D7-9C3A-033233A41BB3}"/>
              </a:ext>
            </a:extLst>
          </p:cNvPr>
          <p:cNvGrpSpPr/>
          <p:nvPr/>
        </p:nvGrpSpPr>
        <p:grpSpPr>
          <a:xfrm>
            <a:off x="1286108" y="1658560"/>
            <a:ext cx="10905892" cy="3539430"/>
            <a:chOff x="739030" y="1520331"/>
            <a:chExt cx="10905892" cy="35394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70DBF7-F8DD-E06B-A6A2-DE782A0E679D}"/>
                </a:ext>
              </a:extLst>
            </p:cNvPr>
            <p:cNvSpPr txBox="1"/>
            <p:nvPr/>
          </p:nvSpPr>
          <p:spPr>
            <a:xfrm>
              <a:off x="7340269" y="1520331"/>
              <a:ext cx="4304653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Program staff will complete the remaining portions of header. Including initialing the daily compliance box in the right-hand corner of the form.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9DB4084-1AE1-7CD6-E536-5D59E2E115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75847" y="3040080"/>
              <a:ext cx="702089" cy="404469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0D25D22-EBFB-0E5D-EA06-6FAE30D84643}"/>
                </a:ext>
              </a:extLst>
            </p:cNvPr>
            <p:cNvSpPr/>
            <p:nvPr/>
          </p:nvSpPr>
          <p:spPr>
            <a:xfrm>
              <a:off x="739030" y="2166356"/>
              <a:ext cx="6051394" cy="1650381"/>
            </a:xfrm>
            <a:prstGeom prst="roundRect">
              <a:avLst/>
            </a:prstGeom>
            <a:noFill/>
            <a:ln w="3810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F320701-04A6-4C32-961B-C6496DC839EF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12192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19883-D077-25C9-3299-877846B99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B64482-1532-D7F0-4A22-E0C03DD0F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3FC7E6DB-0831-CCCD-B620-0CA891AC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64186-7739-6F29-831B-5620FF60DAD7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ADAAA8A3-8749-1F0D-DF3C-68C1DCA6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57C1B-7CDF-14BE-05FC-7F2BB3282C0A}"/>
              </a:ext>
            </a:extLst>
          </p:cNvPr>
          <p:cNvGrpSpPr/>
          <p:nvPr/>
        </p:nvGrpSpPr>
        <p:grpSpPr>
          <a:xfrm>
            <a:off x="1369048" y="2073159"/>
            <a:ext cx="10631158" cy="3450791"/>
            <a:chOff x="-2061995" y="-514577"/>
            <a:chExt cx="10631158" cy="34507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37E2EB-D0C6-4B77-6CB4-88DCBE37BF8B}"/>
                </a:ext>
              </a:extLst>
            </p:cNvPr>
            <p:cNvSpPr txBox="1"/>
            <p:nvPr/>
          </p:nvSpPr>
          <p:spPr>
            <a:xfrm>
              <a:off x="4476463" y="-514577"/>
              <a:ext cx="4092700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Program Staff will then mark off each student as they receive a reimbursable meal on the grid portion of the form.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589071F-5898-7132-2EF9-4C82F55ACE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2174" y="1122209"/>
              <a:ext cx="1859808" cy="642860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211E341-0122-D267-9F4B-1858487C824E}"/>
                </a:ext>
              </a:extLst>
            </p:cNvPr>
            <p:cNvSpPr/>
            <p:nvPr/>
          </p:nvSpPr>
          <p:spPr>
            <a:xfrm>
              <a:off x="-2061995" y="1453155"/>
              <a:ext cx="4278275" cy="1483059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E4AFA2-9173-A92A-3829-02FBBF7DF512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8377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F8E8A-9EC0-AAEA-2E6F-1C40CC463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9018A9-2443-CB0C-6947-0D7B8C525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138571" y="1227674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31EDEF66-EA1B-4B98-0BA2-B3A54983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9686DD-DCF4-42C6-C5B0-720C9EEE2050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476BA7C4-CBE1-B15E-6630-EA9023A6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04399C-3104-82B8-B67C-8F1FAD9973F2}"/>
              </a:ext>
            </a:extLst>
          </p:cNvPr>
          <p:cNvCxnSpPr>
            <a:cxnSpLocks/>
          </p:cNvCxnSpPr>
          <p:nvPr/>
        </p:nvCxnSpPr>
        <p:spPr>
          <a:xfrm flipH="1">
            <a:off x="7442200" y="2931841"/>
            <a:ext cx="704037" cy="913692"/>
          </a:xfrm>
          <a:prstGeom prst="straightConnector1">
            <a:avLst/>
          </a:prstGeom>
          <a:ln w="57150">
            <a:solidFill>
              <a:srgbClr val="D78C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60CEE5-E6EA-2919-7EC4-05B95771806A}"/>
              </a:ext>
            </a:extLst>
          </p:cNvPr>
          <p:cNvSpPr/>
          <p:nvPr/>
        </p:nvSpPr>
        <p:spPr>
          <a:xfrm>
            <a:off x="5105400" y="3845533"/>
            <a:ext cx="2082800" cy="294667"/>
          </a:xfrm>
          <a:prstGeom prst="roundRect">
            <a:avLst/>
          </a:prstGeom>
          <a:noFill/>
          <a:ln w="38100">
            <a:solidFill>
              <a:srgbClr val="D78C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A2FDCA-5191-CBB1-2A37-DBB67801C7E3}"/>
              </a:ext>
            </a:extLst>
          </p:cNvPr>
          <p:cNvSpPr txBox="1"/>
          <p:nvPr/>
        </p:nvSpPr>
        <p:spPr>
          <a:xfrm>
            <a:off x="8388060" y="2151614"/>
            <a:ext cx="3549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Number of reimbursable meals served must </a:t>
            </a:r>
            <a:r>
              <a:rPr lang="en-US" sz="2800" b="1" i="1" dirty="0">
                <a:latin typeface="Century Gothic" panose="020B0502020202020204" pitchFamily="34" charset="0"/>
              </a:rPr>
              <a:t>not</a:t>
            </a:r>
            <a:r>
              <a:rPr lang="en-US" sz="2800" dirty="0">
                <a:latin typeface="Century Gothic" panose="020B0502020202020204" pitchFamily="34" charset="0"/>
              </a:rPr>
              <a:t> exceed the amount of attendance.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715A70-28F5-783D-D6E9-F2DB520AE7CA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184774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EDE9-2DC9-C34E-FAB6-4A7F25D1C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1A586-6C92-64B2-BB8F-AB853ACB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341EE315-8A45-8C4D-9474-1145170C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54923-24A9-14A9-A1B1-DD7C5982E21F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8207CD17-3340-2F66-B010-28CDADDF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7C5BB-5F86-F1BF-8858-4DAE06BB09A8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BF1E5B-AD2B-B379-8877-F99EF514C4FF}"/>
              </a:ext>
            </a:extLst>
          </p:cNvPr>
          <p:cNvGrpSpPr/>
          <p:nvPr/>
        </p:nvGrpSpPr>
        <p:grpSpPr>
          <a:xfrm>
            <a:off x="5549980" y="2119940"/>
            <a:ext cx="6322114" cy="3451084"/>
            <a:chOff x="5398401" y="2121893"/>
            <a:chExt cx="6322114" cy="345108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BFB8AB-8B02-CD3D-4167-DFDBB3DB5F43}"/>
                </a:ext>
              </a:extLst>
            </p:cNvPr>
            <p:cNvSpPr txBox="1"/>
            <p:nvPr/>
          </p:nvSpPr>
          <p:spPr>
            <a:xfrm>
              <a:off x="7949910" y="2121893"/>
              <a:ext cx="37706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8288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Once service has ended. Program Staff will sign verifying all information is true and correct.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2DD5B62-990E-F80C-F3CF-B784EAB3262C}"/>
                </a:ext>
              </a:extLst>
            </p:cNvPr>
            <p:cNvSpPr/>
            <p:nvPr/>
          </p:nvSpPr>
          <p:spPr>
            <a:xfrm>
              <a:off x="5398401" y="4345521"/>
              <a:ext cx="1886933" cy="1227456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C12D470-B30C-1500-CB05-9D4AB681D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3442" y="4082623"/>
              <a:ext cx="602323" cy="349627"/>
            </a:xfrm>
            <a:prstGeom prst="straightConnector1">
              <a:avLst/>
            </a:prstGeom>
            <a:ln w="3810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80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F1F06-A154-742B-3C59-95940BA17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329C-E7D1-65D5-67B8-FA3F859FFFE6}"/>
              </a:ext>
            </a:extLst>
          </p:cNvPr>
          <p:cNvSpPr txBox="1">
            <a:spLocks/>
          </p:cNvSpPr>
          <p:nvPr/>
        </p:nvSpPr>
        <p:spPr>
          <a:xfrm>
            <a:off x="3219450" y="0"/>
            <a:ext cx="5753100" cy="3558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cap="all" spc="1500" dirty="0" err="1"/>
              <a:t>OVerview</a:t>
            </a:r>
            <a:endParaRPr lang="en-US" sz="6000" cap="all" spc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A5A5D-43BA-6591-1BE5-02026A5CB3CD}"/>
              </a:ext>
            </a:extLst>
          </p:cNvPr>
          <p:cNvSpPr txBox="1"/>
          <p:nvPr/>
        </p:nvSpPr>
        <p:spPr>
          <a:xfrm>
            <a:off x="2468689" y="2186527"/>
            <a:ext cx="7693776" cy="55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This training will detail the following procedures:</a:t>
            </a:r>
          </a:p>
          <a:p>
            <a:pPr>
              <a:spcAft>
                <a:spcPts val="600"/>
              </a:spcAft>
            </a:pPr>
            <a:endParaRPr lang="en-US" sz="5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Programs | Eidos Global">
            <a:extLst>
              <a:ext uri="{FF2B5EF4-FFF2-40B4-BE49-F238E27FC236}">
                <a16:creationId xmlns:a16="http://schemas.microsoft.com/office/drawing/2014/main" id="{05DA037B-2405-AB6C-33BE-75D034695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26" y="0"/>
            <a:ext cx="4752474" cy="192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esthetic Boho Blob Shape and Outline Flower 11382403 PNG">
            <a:extLst>
              <a:ext uri="{FF2B5EF4-FFF2-40B4-BE49-F238E27FC236}">
                <a16:creationId xmlns:a16="http://schemas.microsoft.com/office/drawing/2014/main" id="{C8253F00-CF75-5769-33FF-5CD271F5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787">
            <a:off x="-2737145" y="2271436"/>
            <a:ext cx="6153556" cy="6163888"/>
          </a:xfrm>
          <a:custGeom>
            <a:avLst/>
            <a:gdLst>
              <a:gd name="connsiteX0" fmla="*/ 5143981 w 6858000"/>
              <a:gd name="connsiteY0" fmla="*/ 6352454 h 6858000"/>
              <a:gd name="connsiteX1" fmla="*/ 6858000 w 6858000"/>
              <a:gd name="connsiteY1" fmla="*/ 5061015 h 6858000"/>
              <a:gd name="connsiteX2" fmla="*/ 6858000 w 6858000"/>
              <a:gd name="connsiteY2" fmla="*/ 6858000 h 6858000"/>
              <a:gd name="connsiteX3" fmla="*/ 4805684 w 6858000"/>
              <a:gd name="connsiteY3" fmla="*/ 6858000 h 6858000"/>
              <a:gd name="connsiteX4" fmla="*/ 5264449 w 6858000"/>
              <a:gd name="connsiteY4" fmla="*/ 6512341 h 6858000"/>
              <a:gd name="connsiteX5" fmla="*/ 0 w 6858000"/>
              <a:gd name="connsiteY5" fmla="*/ 5571742 h 6858000"/>
              <a:gd name="connsiteX6" fmla="*/ 969140 w 6858000"/>
              <a:gd name="connsiteY6" fmla="*/ 6858000 h 6858000"/>
              <a:gd name="connsiteX7" fmla="*/ 0 w 6858000"/>
              <a:gd name="connsiteY7" fmla="*/ 6858000 h 6858000"/>
              <a:gd name="connsiteX8" fmla="*/ 357681 w 6858000"/>
              <a:gd name="connsiteY8" fmla="*/ 0 h 6858000"/>
              <a:gd name="connsiteX9" fmla="*/ 6858000 w 6858000"/>
              <a:gd name="connsiteY9" fmla="*/ 0 h 6858000"/>
              <a:gd name="connsiteX10" fmla="*/ 6858000 w 6858000"/>
              <a:gd name="connsiteY10" fmla="*/ 2938181 h 6858000"/>
              <a:gd name="connsiteX11" fmla="*/ 4123718 w 6858000"/>
              <a:gd name="connsiteY11" fmla="*/ 4998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6858000">
                <a:moveTo>
                  <a:pt x="5143981" y="6352454"/>
                </a:moveTo>
                <a:lnTo>
                  <a:pt x="6858000" y="5061015"/>
                </a:lnTo>
                <a:lnTo>
                  <a:pt x="6858000" y="6858000"/>
                </a:lnTo>
                <a:lnTo>
                  <a:pt x="4805684" y="6858000"/>
                </a:lnTo>
                <a:lnTo>
                  <a:pt x="5264449" y="6512341"/>
                </a:lnTo>
                <a:close/>
                <a:moveTo>
                  <a:pt x="0" y="5571742"/>
                </a:moveTo>
                <a:lnTo>
                  <a:pt x="969140" y="6858000"/>
                </a:lnTo>
                <a:lnTo>
                  <a:pt x="0" y="6858000"/>
                </a:lnTo>
                <a:close/>
                <a:moveTo>
                  <a:pt x="357681" y="0"/>
                </a:moveTo>
                <a:lnTo>
                  <a:pt x="6858000" y="0"/>
                </a:lnTo>
                <a:lnTo>
                  <a:pt x="6858000" y="2938181"/>
                </a:lnTo>
                <a:lnTo>
                  <a:pt x="4123718" y="49983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26B65-DE95-A4BA-2E33-A505B2A8DD9E}"/>
              </a:ext>
            </a:extLst>
          </p:cNvPr>
          <p:cNvSpPr txBox="1"/>
          <p:nvPr/>
        </p:nvSpPr>
        <p:spPr>
          <a:xfrm>
            <a:off x="2589539" y="2760052"/>
            <a:ext cx="638301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9144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Saturday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i="1" dirty="0">
                <a:latin typeface="Century Gothic" panose="020B0502020202020204" pitchFamily="34" charset="0"/>
              </a:rPr>
              <a:t>Breakfast</a:t>
            </a:r>
            <a:r>
              <a:rPr lang="en-US" sz="2400" dirty="0">
                <a:latin typeface="Century Gothic" panose="020B0502020202020204" pitchFamily="34" charset="0"/>
              </a:rPr>
              <a:t> and </a:t>
            </a:r>
            <a:r>
              <a:rPr lang="en-US" sz="2400" i="1" dirty="0">
                <a:latin typeface="Century Gothic" panose="020B0502020202020204" pitchFamily="34" charset="0"/>
              </a:rPr>
              <a:t>Lunch </a:t>
            </a:r>
            <a:r>
              <a:rPr lang="en-US" sz="2400" dirty="0">
                <a:latin typeface="Century Gothic" panose="020B0502020202020204" pitchFamily="34" charset="0"/>
              </a:rPr>
              <a:t>services</a:t>
            </a:r>
          </a:p>
          <a:p>
            <a:pPr marL="457200" indent="-9144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Saturday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i="1" dirty="0">
                <a:latin typeface="Century Gothic" panose="020B0502020202020204" pitchFamily="34" charset="0"/>
              </a:rPr>
              <a:t>Supper</a:t>
            </a:r>
            <a:r>
              <a:rPr lang="en-US" sz="2400" dirty="0">
                <a:latin typeface="Century Gothic" panose="020B0502020202020204" pitchFamily="34" charset="0"/>
              </a:rPr>
              <a:t> Field trips</a:t>
            </a:r>
          </a:p>
          <a:p>
            <a:pPr marL="457200" indent="-9144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Sunday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i="1" dirty="0">
                <a:latin typeface="Century Gothic" panose="020B0502020202020204" pitchFamily="34" charset="0"/>
              </a:rPr>
              <a:t>Supper</a:t>
            </a:r>
            <a:r>
              <a:rPr lang="en-US" sz="2400" dirty="0">
                <a:latin typeface="Century Gothic" panose="020B0502020202020204" pitchFamily="34" charset="0"/>
              </a:rPr>
              <a:t> Field trips</a:t>
            </a:r>
          </a:p>
        </p:txBody>
      </p:sp>
    </p:spTree>
    <p:extLst>
      <p:ext uri="{BB962C8B-B14F-4D97-AF65-F5344CB8AC3E}">
        <p14:creationId xmlns:p14="http://schemas.microsoft.com/office/powerpoint/2010/main" val="858462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94ADE715-70FC-E8DC-E208-BDE7EDCE3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3088307">
            <a:off x="-1804604" y="-862374"/>
            <a:ext cx="9700520" cy="8862705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21207-1296-F869-C8BF-32D2E795284C}"/>
              </a:ext>
            </a:extLst>
          </p:cNvPr>
          <p:cNvSpPr txBox="1"/>
          <p:nvPr/>
        </p:nvSpPr>
        <p:spPr>
          <a:xfrm>
            <a:off x="6564559" y="1998584"/>
            <a:ext cx="509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requesting Saturday or Sunday field trips, program staff are required to complete the </a:t>
            </a:r>
            <a:r>
              <a:rPr lang="en-US" sz="2400" i="1" dirty="0"/>
              <a:t>Request for Field Trip Meals </a:t>
            </a:r>
            <a:r>
              <a:rPr lang="en-US" sz="2400" dirty="0"/>
              <a:t>form 6-8 weeks prior to the field trips date. </a:t>
            </a:r>
            <a:endParaRPr lang="en-US" sz="24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D2E3D0-69FF-D983-69BA-9A3262DC80DC}"/>
              </a:ext>
            </a:extLst>
          </p:cNvPr>
          <p:cNvSpPr txBox="1">
            <a:spLocks/>
          </p:cNvSpPr>
          <p:nvPr/>
        </p:nvSpPr>
        <p:spPr>
          <a:xfrm>
            <a:off x="5595372" y="516361"/>
            <a:ext cx="741044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/>
              <a:t>WEEKEND FIELD TRIPS</a:t>
            </a:r>
            <a:endParaRPr lang="en-US" sz="4700" dirty="0"/>
          </a:p>
        </p:txBody>
      </p:sp>
      <p:pic>
        <p:nvPicPr>
          <p:cNvPr id="11" name="Picture 10" descr="Boho Blobs PNGs for Free Download">
            <a:extLst>
              <a:ext uri="{FF2B5EF4-FFF2-40B4-BE49-F238E27FC236}">
                <a16:creationId xmlns:a16="http://schemas.microsoft.com/office/drawing/2014/main" id="{D2E54CCE-483B-8167-2637-92C38685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5104832" y="5145139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53EA5-80F4-705B-574F-6138EAA2C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/>
        </p:blipFill>
        <p:spPr>
          <a:xfrm>
            <a:off x="558971" y="771415"/>
            <a:ext cx="4198984" cy="5761219"/>
          </a:xfrm>
          <a:prstGeom prst="roundRect">
            <a:avLst>
              <a:gd name="adj" fmla="val 118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668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C1270-5627-1360-F64C-616EFABC8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B267D164-10D1-12CB-6824-75D8B021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3088307">
            <a:off x="-1804604" y="-862374"/>
            <a:ext cx="9700520" cy="8862705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7008B6-43F9-FFD9-711A-3742323A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372" y="516361"/>
            <a:ext cx="7410444" cy="1524000"/>
          </a:xfrm>
        </p:spPr>
        <p:txBody>
          <a:bodyPr>
            <a:normAutofit/>
          </a:bodyPr>
          <a:lstStyle/>
          <a:p>
            <a:r>
              <a:rPr lang="en-US" sz="4700" dirty="0"/>
              <a:t>WEEKEND FIELD TRIPS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CE2E6-2E34-440E-088A-80552FCAC48D}"/>
              </a:ext>
            </a:extLst>
          </p:cNvPr>
          <p:cNvSpPr txBox="1"/>
          <p:nvPr/>
        </p:nvSpPr>
        <p:spPr>
          <a:xfrm>
            <a:off x="6888040" y="2040361"/>
            <a:ext cx="50177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/>
              <a:t>If you do NOT have a Saturday School Program you will require AFSS approval</a:t>
            </a:r>
            <a:r>
              <a:rPr lang="en-US" sz="2200" dirty="0"/>
              <a:t> </a:t>
            </a:r>
            <a:r>
              <a:rPr lang="en-US" sz="2200" b="0" i="0" u="none" strike="noStrike" baseline="0" dirty="0"/>
              <a:t>to serve Saturday or Sunday field trip meals.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/>
              <a:t>AFSS’s and FSM’s are to refer to the </a:t>
            </a:r>
            <a:r>
              <a:rPr lang="en-US" sz="2200" dirty="0"/>
              <a:t>food services </a:t>
            </a:r>
            <a:r>
              <a:rPr lang="en-US" sz="2200" b="0" i="0" u="none" strike="noStrike" baseline="0" dirty="0"/>
              <a:t>website for approved Saturday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For additional information contact the Food Services </a:t>
            </a:r>
            <a:r>
              <a:rPr lang="en-US" sz="2200" b="0" i="0" u="none" strike="noStrike" baseline="0" dirty="0"/>
              <a:t>Regional Manager.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0" i="0" u="none" strike="noStrike" baseline="0" dirty="0"/>
          </a:p>
          <a:p>
            <a:endParaRPr lang="en-US" sz="2200" b="0" i="0" u="none" strike="noStrike" baseline="0" dirty="0"/>
          </a:p>
        </p:txBody>
      </p:sp>
      <p:pic>
        <p:nvPicPr>
          <p:cNvPr id="2" name="Picture 1" descr="Boho Blobs PNGs for Free Download">
            <a:extLst>
              <a:ext uri="{FF2B5EF4-FFF2-40B4-BE49-F238E27FC236}">
                <a16:creationId xmlns:a16="http://schemas.microsoft.com/office/drawing/2014/main" id="{2BFD33E1-73E9-940E-4461-F59521EF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5104832" y="5145139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0F4AD7-CFD1-0C32-9272-4A79E708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/>
        </p:blipFill>
        <p:spPr>
          <a:xfrm>
            <a:off x="558971" y="771415"/>
            <a:ext cx="4198984" cy="5761219"/>
          </a:xfrm>
          <a:prstGeom prst="roundRect">
            <a:avLst>
              <a:gd name="adj" fmla="val 118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7907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C8043-3560-B0A6-D616-D7370D954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A55C57B2-7332-9470-D64F-F8F6281A0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3088307">
            <a:off x="-1804604" y="-862374"/>
            <a:ext cx="9700520" cy="8862705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444839-9351-8ACD-337D-57FBD9ABD1FD}"/>
              </a:ext>
            </a:extLst>
          </p:cNvPr>
          <p:cNvSpPr txBox="1">
            <a:spLocks/>
          </p:cNvSpPr>
          <p:nvPr/>
        </p:nvSpPr>
        <p:spPr>
          <a:xfrm>
            <a:off x="5595372" y="516361"/>
            <a:ext cx="741044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/>
              <a:t>WEEKEND FIELD TRIPS</a:t>
            </a:r>
            <a:endParaRPr lang="en-US" sz="4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9709B-C8CC-4089-7FBB-36A217DF6CEA}"/>
              </a:ext>
            </a:extLst>
          </p:cNvPr>
          <p:cNvSpPr txBox="1"/>
          <p:nvPr/>
        </p:nvSpPr>
        <p:spPr>
          <a:xfrm>
            <a:off x="6586489" y="2040361"/>
            <a:ext cx="50913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*Schools with an already approved Saturday Program are pre-approved for field trip meals. However, the </a:t>
            </a:r>
            <a:r>
              <a:rPr lang="en-US" sz="2400" i="1" dirty="0"/>
              <a:t>Request For Field Trip Meals</a:t>
            </a:r>
            <a:r>
              <a:rPr lang="en-US" sz="2400" dirty="0"/>
              <a:t> form is still required to notify managers of serving amounts and planning purposes*</a:t>
            </a:r>
          </a:p>
        </p:txBody>
      </p:sp>
      <p:pic>
        <p:nvPicPr>
          <p:cNvPr id="3" name="Picture 2" descr="Boho Blobs PNGs for Free Download">
            <a:extLst>
              <a:ext uri="{FF2B5EF4-FFF2-40B4-BE49-F238E27FC236}">
                <a16:creationId xmlns:a16="http://schemas.microsoft.com/office/drawing/2014/main" id="{86F5698F-A5FF-BF65-EC92-081FE8BC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5104832" y="5145139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6F281C-5ACA-401E-957F-5538444F4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/>
        </p:blipFill>
        <p:spPr>
          <a:xfrm>
            <a:off x="558971" y="771415"/>
            <a:ext cx="4198984" cy="5761219"/>
          </a:xfrm>
          <a:prstGeom prst="roundRect">
            <a:avLst>
              <a:gd name="adj" fmla="val 118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9774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Colorful Blob Shapes Element Design. 14273466 PNG">
            <a:extLst>
              <a:ext uri="{FF2B5EF4-FFF2-40B4-BE49-F238E27FC236}">
                <a16:creationId xmlns:a16="http://schemas.microsoft.com/office/drawing/2014/main" id="{9FB67981-07C6-37EF-8CF0-83EB0DD8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7718056" flipV="1">
            <a:off x="4772437" y="-874063"/>
            <a:ext cx="9705819" cy="8867546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C30068-EF52-2A8A-1192-6FE2C8E1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784" y="363585"/>
            <a:ext cx="7173184" cy="215900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/>
              <a:t>WEEKEND SUPPER SERVICE MEAL COUNT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820CC-DB3E-80BA-DFCC-C4D135CFA7A0}"/>
              </a:ext>
            </a:extLst>
          </p:cNvPr>
          <p:cNvSpPr txBox="1"/>
          <p:nvPr/>
        </p:nvSpPr>
        <p:spPr>
          <a:xfrm>
            <a:off x="707429" y="2750743"/>
            <a:ext cx="530733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i="1" dirty="0"/>
              <a:t>Weekend Supper Service Meal Count Form </a:t>
            </a:r>
            <a:r>
              <a:rPr lang="en-US" sz="2400" dirty="0"/>
              <a:t>is required for all:</a:t>
            </a:r>
          </a:p>
          <a:p>
            <a:endParaRPr lang="en-US" sz="700" dirty="0"/>
          </a:p>
          <a:p>
            <a:pPr marL="365760" indent="-91440">
              <a:buFont typeface="Arial" panose="020B0604020202020204" pitchFamily="34" charset="0"/>
              <a:buChar char="•"/>
            </a:pPr>
            <a:r>
              <a:rPr lang="en-US" sz="2400" dirty="0"/>
              <a:t>Saturday field trips that take place after the 1pm cut off time </a:t>
            </a:r>
          </a:p>
          <a:p>
            <a:pPr marL="365760" indent="-91440">
              <a:buFont typeface="Arial" panose="020B0604020202020204" pitchFamily="34" charset="0"/>
              <a:buChar char="•"/>
            </a:pPr>
            <a:r>
              <a:rPr lang="en-US" sz="2400" dirty="0"/>
              <a:t>Sunday field trips requiring a meal</a:t>
            </a:r>
          </a:p>
          <a:p>
            <a:pPr marL="365760" indent="-9144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/>
            <a:endParaRPr lang="en-US" sz="2400" dirty="0"/>
          </a:p>
          <a:p>
            <a:pPr marL="365760" indent="-9144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1E025-F9C5-0B38-0F28-B555EF97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275" y="1067018"/>
            <a:ext cx="3871296" cy="4985383"/>
          </a:xfrm>
          <a:prstGeom prst="roundRect">
            <a:avLst>
              <a:gd name="adj" fmla="val 8298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Boho Blobs PNGs for Free Download">
            <a:extLst>
              <a:ext uri="{FF2B5EF4-FFF2-40B4-BE49-F238E27FC236}">
                <a16:creationId xmlns:a16="http://schemas.microsoft.com/office/drawing/2014/main" id="{F52E7A05-C42D-4FB0-F980-356DDEE6A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4953928" y="5159414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20FF9-4E80-0B46-7959-729CD7DF7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E6A8A8-7E49-6558-ECE9-0CB77245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586" r="-244" b="48262"/>
          <a:stretch>
            <a:fillRect/>
          </a:stretch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D22420B4-4A18-3103-AFE7-776C1EA0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DE39F-DE2D-BF3B-950F-06636D492617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WEEKEND SUPPER MEAL COUNT FORM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699138B4-4FA2-5D1F-D5BF-2348EA0F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9AAF0B0-CD14-557A-AFDF-9A43B830C459}"/>
              </a:ext>
            </a:extLst>
          </p:cNvPr>
          <p:cNvGrpSpPr/>
          <p:nvPr/>
        </p:nvGrpSpPr>
        <p:grpSpPr>
          <a:xfrm>
            <a:off x="1320712" y="1975867"/>
            <a:ext cx="10506288" cy="2246769"/>
            <a:chOff x="-2110331" y="-611869"/>
            <a:chExt cx="10506288" cy="22467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0E34B2-E487-DE2A-DA99-50F4F3529F5C}"/>
                </a:ext>
              </a:extLst>
            </p:cNvPr>
            <p:cNvSpPr txBox="1"/>
            <p:nvPr/>
          </p:nvSpPr>
          <p:spPr>
            <a:xfrm>
              <a:off x="4303257" y="-611869"/>
              <a:ext cx="409270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FSM will fill in the Main site and main site location before leaving the form for program staff.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28A251A-650E-A3BD-9C20-21A9CCE359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1129" y="-136776"/>
              <a:ext cx="478199" cy="451161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8CDB931-BC17-5F73-C3A3-34CD52FDC68A}"/>
                </a:ext>
              </a:extLst>
            </p:cNvPr>
            <p:cNvSpPr/>
            <p:nvPr/>
          </p:nvSpPr>
          <p:spPr>
            <a:xfrm>
              <a:off x="-2110331" y="-412685"/>
              <a:ext cx="5957699" cy="258965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046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CD2B0-1FB0-E84F-4ECF-693664B6C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95554E-DFAE-1CAD-AB38-D26891CEF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586" r="-244" b="48262"/>
          <a:stretch>
            <a:fillRect/>
          </a:stretch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2C4A2514-AF78-B441-9D5F-7F63C216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736D6-C19B-78E2-859C-2FDE3F54EF96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WEEKEND SUPPER MEAL COUNT FORM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18EB9EF2-5A06-6070-8E1E-21EE637D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2A187EA-2FFA-DC54-3C4E-6DE0DD5FE571}"/>
              </a:ext>
            </a:extLst>
          </p:cNvPr>
          <p:cNvGrpSpPr/>
          <p:nvPr/>
        </p:nvGrpSpPr>
        <p:grpSpPr>
          <a:xfrm>
            <a:off x="1268601" y="1975867"/>
            <a:ext cx="10558399" cy="3108543"/>
            <a:chOff x="-2162442" y="-611869"/>
            <a:chExt cx="10558399" cy="31085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E4ADF0-DA45-4EBE-C923-1AC57592CE0A}"/>
                </a:ext>
              </a:extLst>
            </p:cNvPr>
            <p:cNvSpPr txBox="1"/>
            <p:nvPr/>
          </p:nvSpPr>
          <p:spPr>
            <a:xfrm>
              <a:off x="4303257" y="-611869"/>
              <a:ext cx="4092700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Program staff must ensure the </a:t>
              </a:r>
              <a:r>
                <a:rPr lang="en-US" sz="2800" b="1" dirty="0">
                  <a:latin typeface="Century Gothic" panose="020B0502020202020204" pitchFamily="34" charset="0"/>
                </a:rPr>
                <a:t>service date</a:t>
              </a:r>
              <a:r>
                <a:rPr lang="en-US" sz="2800" dirty="0">
                  <a:latin typeface="Century Gothic" panose="020B0502020202020204" pitchFamily="34" charset="0"/>
                </a:rPr>
                <a:t> is entered and the </a:t>
              </a:r>
              <a:r>
                <a:rPr lang="en-US" sz="2800" b="1" dirty="0">
                  <a:latin typeface="Century Gothic" panose="020B0502020202020204" pitchFamily="34" charset="0"/>
                </a:rPr>
                <a:t>service day</a:t>
              </a:r>
              <a:r>
                <a:rPr lang="en-US" sz="2800" dirty="0">
                  <a:latin typeface="Century Gothic" panose="020B0502020202020204" pitchFamily="34" charset="0"/>
                </a:rPr>
                <a:t> has been circled, along with all other header information.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756D197-D6D8-2952-2E55-DA3B4B04D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4157" y="726963"/>
              <a:ext cx="520700" cy="304801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2B69314-23DD-67AD-1301-8318FA053C07}"/>
                </a:ext>
              </a:extLst>
            </p:cNvPr>
            <p:cNvSpPr/>
            <p:nvPr/>
          </p:nvSpPr>
          <p:spPr>
            <a:xfrm>
              <a:off x="-2162442" y="-223244"/>
              <a:ext cx="5957699" cy="1979076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017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E867EF1-4E99-D806-1DF3-E2F4EA11C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r="1452"/>
          <a:stretch/>
        </p:blipFill>
        <p:spPr bwMode="auto"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57BAF-5CFD-215F-F38E-0D830287E8DD}"/>
              </a:ext>
            </a:extLst>
          </p:cNvPr>
          <p:cNvSpPr txBox="1"/>
          <p:nvPr/>
        </p:nvSpPr>
        <p:spPr>
          <a:xfrm>
            <a:off x="5725091" y="1645914"/>
            <a:ext cx="6284736" cy="3810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FSD Staff and Saturday Program Staff are required to follow all HACCP guidelines. 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Food Service Manager will leave Saturday Service Menu items in an accessible refrigerator unit for Saturday program staff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Three(3)</a:t>
            </a: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 clean, sanitized, and calibrated</a:t>
            </a:r>
            <a:r>
              <a:rPr lang="en-US" dirty="0">
                <a:latin typeface="Century Gothic" panose="020B0502020202020204" pitchFamily="34" charset="0"/>
              </a:rPr>
              <a:t> thermometers will be provided by the Food Services Manager to Saturday Program Staff along with sanitation wipes.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ALL  potentially hazardous items, hot and cold, must be temped and recorded onto the </a:t>
            </a:r>
            <a:r>
              <a:rPr lang="en-US" i="1" dirty="0">
                <a:latin typeface="Century Gothic" panose="020B0502020202020204" pitchFamily="34" charset="0"/>
              </a:rPr>
              <a:t>Weekend Meal Service Daily Transport Record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Food Service Manager will a</a:t>
            </a: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dd one carton of milk for temperature-taking purposes. 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72A2FD-DEA6-5A36-7F90-99101E037F5F}"/>
              </a:ext>
            </a:extLst>
          </p:cNvPr>
          <p:cNvSpPr txBox="1"/>
          <p:nvPr/>
        </p:nvSpPr>
        <p:spPr>
          <a:xfrm>
            <a:off x="6035198" y="-73874"/>
            <a:ext cx="581464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1500" dirty="0">
                <a:latin typeface="+mj-lt"/>
                <a:ea typeface="+mj-ea"/>
                <a:cs typeface="+mj-cs"/>
              </a:rPr>
              <a:t>HACCP Guidelines</a:t>
            </a:r>
          </a:p>
        </p:txBody>
      </p:sp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71DDB94-15FC-D150-0D20-9B4AB666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9685">
            <a:off x="-83077" y="4599522"/>
            <a:ext cx="5377869" cy="218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25A4AC8-A3A9-7951-6C20-D3FF7378258E}"/>
              </a:ext>
            </a:extLst>
          </p:cNvPr>
          <p:cNvSpPr/>
          <p:nvPr/>
        </p:nvSpPr>
        <p:spPr>
          <a:xfrm>
            <a:off x="8962665" y="121914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02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bstract Colorful Blob Shapes Element Design. 14273466 PNG">
            <a:extLst>
              <a:ext uri="{FF2B5EF4-FFF2-40B4-BE49-F238E27FC236}">
                <a16:creationId xmlns:a16="http://schemas.microsoft.com/office/drawing/2014/main" id="{20F292CB-38F9-DD49-1484-43BFD92F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8307">
            <a:off x="-1972592" y="-943351"/>
            <a:ext cx="9700520" cy="9292175"/>
          </a:xfrm>
          <a:custGeom>
            <a:avLst/>
            <a:gdLst>
              <a:gd name="connsiteX0" fmla="*/ 7855844 w 9700520"/>
              <a:gd name="connsiteY0" fmla="*/ 9292175 h 9292175"/>
              <a:gd name="connsiteX1" fmla="*/ 9700520 w 9700520"/>
              <a:gd name="connsiteY1" fmla="*/ 6975442 h 9292175"/>
              <a:gd name="connsiteX2" fmla="*/ 9700520 w 9700520"/>
              <a:gd name="connsiteY2" fmla="*/ 9292175 h 9292175"/>
              <a:gd name="connsiteX3" fmla="*/ 6005151 w 9700520"/>
              <a:gd name="connsiteY3" fmla="*/ 9292175 h 9292175"/>
              <a:gd name="connsiteX4" fmla="*/ 6028567 w 9700520"/>
              <a:gd name="connsiteY4" fmla="*/ 9262767 h 9292175"/>
              <a:gd name="connsiteX5" fmla="*/ 6065500 w 9700520"/>
              <a:gd name="connsiteY5" fmla="*/ 9292175 h 9292175"/>
              <a:gd name="connsiteX6" fmla="*/ 0 w 9700520"/>
              <a:gd name="connsiteY6" fmla="*/ 8219626 h 9292175"/>
              <a:gd name="connsiteX7" fmla="*/ 1347018 w 9700520"/>
              <a:gd name="connsiteY7" fmla="*/ 9292175 h 9292175"/>
              <a:gd name="connsiteX8" fmla="*/ 0 w 9700520"/>
              <a:gd name="connsiteY8" fmla="*/ 9292175 h 9292175"/>
              <a:gd name="connsiteX9" fmla="*/ 0 w 9700520"/>
              <a:gd name="connsiteY9" fmla="*/ 4323429 h 9292175"/>
              <a:gd name="connsiteX10" fmla="*/ 228912 w 9700520"/>
              <a:gd name="connsiteY10" fmla="*/ 4505698 h 9292175"/>
              <a:gd name="connsiteX11" fmla="*/ 3816530 w 9700520"/>
              <a:gd name="connsiteY11" fmla="*/ 0 h 9292175"/>
              <a:gd name="connsiteX12" fmla="*/ 9700520 w 9700520"/>
              <a:gd name="connsiteY12" fmla="*/ 0 h 9292175"/>
              <a:gd name="connsiteX13" fmla="*/ 9700520 w 9700520"/>
              <a:gd name="connsiteY13" fmla="*/ 3620077 h 9292175"/>
              <a:gd name="connsiteX14" fmla="*/ 5526128 w 9700520"/>
              <a:gd name="connsiteY14" fmla="*/ 8862705 h 9292175"/>
              <a:gd name="connsiteX15" fmla="*/ 75946 w 9700520"/>
              <a:gd name="connsiteY15" fmla="*/ 4523050 h 9292175"/>
              <a:gd name="connsiteX16" fmla="*/ 0 w 9700520"/>
              <a:gd name="connsiteY16" fmla="*/ 4618430 h 9292175"/>
              <a:gd name="connsiteX17" fmla="*/ 0 w 9700520"/>
              <a:gd name="connsiteY17" fmla="*/ 0 h 9292175"/>
              <a:gd name="connsiteX18" fmla="*/ 1381407 w 9700520"/>
              <a:gd name="connsiteY18" fmla="*/ 0 h 9292175"/>
              <a:gd name="connsiteX19" fmla="*/ 0 w 9700520"/>
              <a:gd name="connsiteY19" fmla="*/ 1734913 h 92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00520" h="9292175">
                <a:moveTo>
                  <a:pt x="7855844" y="9292175"/>
                </a:moveTo>
                <a:lnTo>
                  <a:pt x="9700520" y="6975442"/>
                </a:lnTo>
                <a:lnTo>
                  <a:pt x="9700520" y="9292175"/>
                </a:lnTo>
                <a:close/>
                <a:moveTo>
                  <a:pt x="6005151" y="9292175"/>
                </a:moveTo>
                <a:lnTo>
                  <a:pt x="6028567" y="9262767"/>
                </a:lnTo>
                <a:lnTo>
                  <a:pt x="6065500" y="9292175"/>
                </a:lnTo>
                <a:close/>
                <a:moveTo>
                  <a:pt x="0" y="8219626"/>
                </a:moveTo>
                <a:lnTo>
                  <a:pt x="1347018" y="9292175"/>
                </a:lnTo>
                <a:lnTo>
                  <a:pt x="0" y="9292175"/>
                </a:lnTo>
                <a:close/>
                <a:moveTo>
                  <a:pt x="0" y="4323429"/>
                </a:moveTo>
                <a:lnTo>
                  <a:pt x="228912" y="4505698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7"/>
                </a:lnTo>
                <a:lnTo>
                  <a:pt x="5526128" y="8862705"/>
                </a:lnTo>
                <a:lnTo>
                  <a:pt x="75946" y="4523050"/>
                </a:lnTo>
                <a:lnTo>
                  <a:pt x="0" y="4618430"/>
                </a:lnTo>
                <a:close/>
                <a:moveTo>
                  <a:pt x="0" y="0"/>
                </a:moveTo>
                <a:lnTo>
                  <a:pt x="1381407" y="0"/>
                </a:lnTo>
                <a:lnTo>
                  <a:pt x="0" y="17349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1BD19A-60EC-835A-3766-9E456A21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217" y="790993"/>
            <a:ext cx="10668000" cy="1524000"/>
          </a:xfrm>
        </p:spPr>
        <p:txBody>
          <a:bodyPr>
            <a:normAutofit/>
          </a:bodyPr>
          <a:lstStyle/>
          <a:p>
            <a:r>
              <a:rPr lang="en-US" sz="4800" dirty="0"/>
              <a:t>MENU’S AT A GLANCE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AF951-413A-2484-DD68-B16B55EB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/>
        </p:blipFill>
        <p:spPr>
          <a:xfrm>
            <a:off x="604016" y="936746"/>
            <a:ext cx="4108893" cy="5296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B12605-C133-847B-A39E-D7D771F0A7B9}"/>
              </a:ext>
            </a:extLst>
          </p:cNvPr>
          <p:cNvSpPr txBox="1"/>
          <p:nvPr/>
        </p:nvSpPr>
        <p:spPr>
          <a:xfrm>
            <a:off x="6665843" y="2214116"/>
            <a:ext cx="5526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i="1" dirty="0"/>
              <a:t>Saturday Breakfast and Lunch Menu </a:t>
            </a:r>
            <a:r>
              <a:rPr lang="en-US" sz="2800" dirty="0"/>
              <a:t>can be found on the FSD webpage under the “Menu” tab &gt; sub section “Other Menus”.</a:t>
            </a:r>
          </a:p>
        </p:txBody>
      </p:sp>
      <p:pic>
        <p:nvPicPr>
          <p:cNvPr id="38" name="Picture 4" descr="Programs | Eidos Global">
            <a:extLst>
              <a:ext uri="{FF2B5EF4-FFF2-40B4-BE49-F238E27FC236}">
                <a16:creationId xmlns:a16="http://schemas.microsoft.com/office/drawing/2014/main" id="{6E74D31B-CB30-C34C-6B3F-3EE20F0E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47">
            <a:off x="7468878" y="-462056"/>
            <a:ext cx="469813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C8E5B-6B44-9B27-1711-FE58B384C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bstract Colorful Blob Shapes Element Design. 14273466 PNG">
            <a:extLst>
              <a:ext uri="{FF2B5EF4-FFF2-40B4-BE49-F238E27FC236}">
                <a16:creationId xmlns:a16="http://schemas.microsoft.com/office/drawing/2014/main" id="{9D6B078E-DBEC-D887-4827-2C910809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8307">
            <a:off x="-1972592" y="-943351"/>
            <a:ext cx="9700520" cy="9292175"/>
          </a:xfrm>
          <a:custGeom>
            <a:avLst/>
            <a:gdLst>
              <a:gd name="connsiteX0" fmla="*/ 7994994 w 9700520"/>
              <a:gd name="connsiteY0" fmla="*/ 9292175 h 9292175"/>
              <a:gd name="connsiteX1" fmla="*/ 9700520 w 9700520"/>
              <a:gd name="connsiteY1" fmla="*/ 7150200 h 9292175"/>
              <a:gd name="connsiteX2" fmla="*/ 9700520 w 9700520"/>
              <a:gd name="connsiteY2" fmla="*/ 9292175 h 9292175"/>
              <a:gd name="connsiteX3" fmla="*/ 5448551 w 9700520"/>
              <a:gd name="connsiteY3" fmla="*/ 9292175 h 9292175"/>
              <a:gd name="connsiteX4" fmla="*/ 5687930 w 9700520"/>
              <a:gd name="connsiteY4" fmla="*/ 8991538 h 9292175"/>
              <a:gd name="connsiteX5" fmla="*/ 6065500 w 9700520"/>
              <a:gd name="connsiteY5" fmla="*/ 9292175 h 9292175"/>
              <a:gd name="connsiteX6" fmla="*/ 0 w 9700520"/>
              <a:gd name="connsiteY6" fmla="*/ 8727108 h 9292175"/>
              <a:gd name="connsiteX7" fmla="*/ 709670 w 9700520"/>
              <a:gd name="connsiteY7" fmla="*/ 9292175 h 9292175"/>
              <a:gd name="connsiteX8" fmla="*/ 0 w 9700520"/>
              <a:gd name="connsiteY8" fmla="*/ 9292175 h 9292175"/>
              <a:gd name="connsiteX9" fmla="*/ 161105 w 9700520"/>
              <a:gd name="connsiteY9" fmla="*/ 4590856 h 9292175"/>
              <a:gd name="connsiteX10" fmla="*/ 3816530 w 9700520"/>
              <a:gd name="connsiteY10" fmla="*/ 0 h 9292175"/>
              <a:gd name="connsiteX11" fmla="*/ 9700520 w 9700520"/>
              <a:gd name="connsiteY11" fmla="*/ 0 h 9292175"/>
              <a:gd name="connsiteX12" fmla="*/ 9700520 w 9700520"/>
              <a:gd name="connsiteY12" fmla="*/ 3620077 h 9292175"/>
              <a:gd name="connsiteX13" fmla="*/ 5526128 w 9700520"/>
              <a:gd name="connsiteY13" fmla="*/ 8862705 h 9292175"/>
              <a:gd name="connsiteX14" fmla="*/ 0 w 9700520"/>
              <a:gd name="connsiteY14" fmla="*/ 4462579 h 9292175"/>
              <a:gd name="connsiteX15" fmla="*/ 161104 w 9700520"/>
              <a:gd name="connsiteY15" fmla="*/ 4590856 h 9292175"/>
              <a:gd name="connsiteX16" fmla="*/ 0 w 9700520"/>
              <a:gd name="connsiteY16" fmla="*/ 4793187 h 9292175"/>
              <a:gd name="connsiteX17" fmla="*/ 0 w 9700520"/>
              <a:gd name="connsiteY17" fmla="*/ 0 h 9292175"/>
              <a:gd name="connsiteX18" fmla="*/ 1534472 w 9700520"/>
              <a:gd name="connsiteY18" fmla="*/ 0 h 9292175"/>
              <a:gd name="connsiteX19" fmla="*/ 0 w 9700520"/>
              <a:gd name="connsiteY19" fmla="*/ 1927147 h 92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00520" h="9292175">
                <a:moveTo>
                  <a:pt x="7994994" y="9292175"/>
                </a:moveTo>
                <a:lnTo>
                  <a:pt x="9700520" y="7150200"/>
                </a:lnTo>
                <a:lnTo>
                  <a:pt x="9700520" y="9292175"/>
                </a:lnTo>
                <a:close/>
                <a:moveTo>
                  <a:pt x="5448551" y="9292175"/>
                </a:moveTo>
                <a:lnTo>
                  <a:pt x="5687930" y="8991538"/>
                </a:lnTo>
                <a:lnTo>
                  <a:pt x="6065500" y="9292175"/>
                </a:lnTo>
                <a:close/>
                <a:moveTo>
                  <a:pt x="0" y="8727108"/>
                </a:moveTo>
                <a:lnTo>
                  <a:pt x="709670" y="9292175"/>
                </a:lnTo>
                <a:lnTo>
                  <a:pt x="0" y="9292175"/>
                </a:lnTo>
                <a:close/>
                <a:moveTo>
                  <a:pt x="161105" y="4590856"/>
                </a:moveTo>
                <a:lnTo>
                  <a:pt x="3816530" y="0"/>
                </a:lnTo>
                <a:lnTo>
                  <a:pt x="9700520" y="0"/>
                </a:lnTo>
                <a:lnTo>
                  <a:pt x="9700520" y="3620077"/>
                </a:lnTo>
                <a:lnTo>
                  <a:pt x="5526128" y="8862705"/>
                </a:lnTo>
                <a:close/>
                <a:moveTo>
                  <a:pt x="0" y="4462579"/>
                </a:moveTo>
                <a:lnTo>
                  <a:pt x="161104" y="4590856"/>
                </a:lnTo>
                <a:lnTo>
                  <a:pt x="0" y="4793187"/>
                </a:lnTo>
                <a:close/>
                <a:moveTo>
                  <a:pt x="0" y="0"/>
                </a:moveTo>
                <a:lnTo>
                  <a:pt x="1534472" y="0"/>
                </a:lnTo>
                <a:lnTo>
                  <a:pt x="0" y="19271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AFD8A-B713-7F97-A541-BD5C8778B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-584" r="-372" b="49640"/>
          <a:stretch>
            <a:fillRect/>
          </a:stretch>
        </p:blipFill>
        <p:spPr>
          <a:xfrm>
            <a:off x="130579" y="2042040"/>
            <a:ext cx="4862647" cy="320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0F7D8D7-B649-5917-AD37-0A11350826B7}"/>
              </a:ext>
            </a:extLst>
          </p:cNvPr>
          <p:cNvGrpSpPr/>
          <p:nvPr/>
        </p:nvGrpSpPr>
        <p:grpSpPr>
          <a:xfrm>
            <a:off x="630643" y="2644364"/>
            <a:ext cx="10438453" cy="3046988"/>
            <a:chOff x="829823" y="2616241"/>
            <a:chExt cx="10438453" cy="30469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4701A6-19DF-04FA-D89E-E559E7CD380E}"/>
                </a:ext>
              </a:extLst>
            </p:cNvPr>
            <p:cNvSpPr txBox="1"/>
            <p:nvPr/>
          </p:nvSpPr>
          <p:spPr>
            <a:xfrm>
              <a:off x="7798798" y="2616241"/>
              <a:ext cx="346947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US" altLang="en-US" sz="2400" dirty="0">
                  <a:latin typeface="Century Gothic" panose="020B0502020202020204" pitchFamily="34" charset="0"/>
                </a:rPr>
                <a:t>The FSM will choose from the entrée options provided on the </a:t>
              </a:r>
              <a:r>
                <a:rPr lang="en-US" altLang="en-US" sz="2400" i="1" dirty="0">
                  <a:latin typeface="Century Gothic" panose="020B0502020202020204" pitchFamily="34" charset="0"/>
                </a:rPr>
                <a:t>Saturday Breakfast and Lunch menu</a:t>
              </a:r>
              <a:r>
                <a:rPr lang="en-US" altLang="en-US" sz="2400" dirty="0">
                  <a:latin typeface="Century Gothic" panose="020B0502020202020204" pitchFamily="34" charset="0"/>
                </a:rPr>
                <a:t>. Only one Entrée Option will be chosen.</a:t>
              </a:r>
              <a:endParaRPr lang="en-US" altLang="en-US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5D2F6CA-C5F5-8A84-1F79-274558F9EF8E}"/>
                </a:ext>
              </a:extLst>
            </p:cNvPr>
            <p:cNvSpPr/>
            <p:nvPr/>
          </p:nvSpPr>
          <p:spPr>
            <a:xfrm>
              <a:off x="829823" y="2790067"/>
              <a:ext cx="984521" cy="1032933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DCA8682-8BC8-AB28-7EEF-721411ECBF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4408" y="3306533"/>
              <a:ext cx="5164685" cy="39620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4" descr="Programs | Eidos Global">
            <a:extLst>
              <a:ext uri="{FF2B5EF4-FFF2-40B4-BE49-F238E27FC236}">
                <a16:creationId xmlns:a16="http://schemas.microsoft.com/office/drawing/2014/main" id="{C81FAFB8-918D-AC40-46F3-BB67F2ED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47">
            <a:off x="7479764" y="-503982"/>
            <a:ext cx="469813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F2D1148-5124-0A94-92E0-68C2B690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617" y="854493"/>
            <a:ext cx="6012383" cy="1524000"/>
          </a:xfrm>
        </p:spPr>
        <p:txBody>
          <a:bodyPr>
            <a:normAutofit/>
          </a:bodyPr>
          <a:lstStyle/>
          <a:p>
            <a:r>
              <a:rPr lang="en-US" sz="4800" dirty="0"/>
              <a:t>MENU AT A GLANCE</a:t>
            </a:r>
          </a:p>
        </p:txBody>
      </p:sp>
    </p:spTree>
    <p:extLst>
      <p:ext uri="{BB962C8B-B14F-4D97-AF65-F5344CB8AC3E}">
        <p14:creationId xmlns:p14="http://schemas.microsoft.com/office/powerpoint/2010/main" val="42782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4E13-29BE-0A6B-DC52-55968BEB3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Colorful Blob Shapes Element Design. 14273466 PNG">
            <a:extLst>
              <a:ext uri="{FF2B5EF4-FFF2-40B4-BE49-F238E27FC236}">
                <a16:creationId xmlns:a16="http://schemas.microsoft.com/office/drawing/2014/main" id="{F7F7C158-F4B2-6C92-EC34-9067BB85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8307">
            <a:off x="-1972592" y="-943351"/>
            <a:ext cx="9700520" cy="9292175"/>
          </a:xfrm>
          <a:custGeom>
            <a:avLst/>
            <a:gdLst>
              <a:gd name="connsiteX0" fmla="*/ 7994994 w 9700520"/>
              <a:gd name="connsiteY0" fmla="*/ 9292175 h 9292175"/>
              <a:gd name="connsiteX1" fmla="*/ 9700520 w 9700520"/>
              <a:gd name="connsiteY1" fmla="*/ 7150200 h 9292175"/>
              <a:gd name="connsiteX2" fmla="*/ 9700520 w 9700520"/>
              <a:gd name="connsiteY2" fmla="*/ 9292175 h 9292175"/>
              <a:gd name="connsiteX3" fmla="*/ 5448551 w 9700520"/>
              <a:gd name="connsiteY3" fmla="*/ 9292175 h 9292175"/>
              <a:gd name="connsiteX4" fmla="*/ 5687930 w 9700520"/>
              <a:gd name="connsiteY4" fmla="*/ 8991538 h 9292175"/>
              <a:gd name="connsiteX5" fmla="*/ 6065500 w 9700520"/>
              <a:gd name="connsiteY5" fmla="*/ 9292175 h 9292175"/>
              <a:gd name="connsiteX6" fmla="*/ 0 w 9700520"/>
              <a:gd name="connsiteY6" fmla="*/ 8727108 h 9292175"/>
              <a:gd name="connsiteX7" fmla="*/ 709670 w 9700520"/>
              <a:gd name="connsiteY7" fmla="*/ 9292175 h 9292175"/>
              <a:gd name="connsiteX8" fmla="*/ 0 w 9700520"/>
              <a:gd name="connsiteY8" fmla="*/ 9292175 h 9292175"/>
              <a:gd name="connsiteX9" fmla="*/ 161105 w 9700520"/>
              <a:gd name="connsiteY9" fmla="*/ 4590856 h 9292175"/>
              <a:gd name="connsiteX10" fmla="*/ 3816530 w 9700520"/>
              <a:gd name="connsiteY10" fmla="*/ 0 h 9292175"/>
              <a:gd name="connsiteX11" fmla="*/ 9700520 w 9700520"/>
              <a:gd name="connsiteY11" fmla="*/ 0 h 9292175"/>
              <a:gd name="connsiteX12" fmla="*/ 9700520 w 9700520"/>
              <a:gd name="connsiteY12" fmla="*/ 3620077 h 9292175"/>
              <a:gd name="connsiteX13" fmla="*/ 5526128 w 9700520"/>
              <a:gd name="connsiteY13" fmla="*/ 8862705 h 9292175"/>
              <a:gd name="connsiteX14" fmla="*/ 0 w 9700520"/>
              <a:gd name="connsiteY14" fmla="*/ 4462579 h 9292175"/>
              <a:gd name="connsiteX15" fmla="*/ 161104 w 9700520"/>
              <a:gd name="connsiteY15" fmla="*/ 4590856 h 9292175"/>
              <a:gd name="connsiteX16" fmla="*/ 0 w 9700520"/>
              <a:gd name="connsiteY16" fmla="*/ 4793187 h 9292175"/>
              <a:gd name="connsiteX17" fmla="*/ 0 w 9700520"/>
              <a:gd name="connsiteY17" fmla="*/ 0 h 9292175"/>
              <a:gd name="connsiteX18" fmla="*/ 1534472 w 9700520"/>
              <a:gd name="connsiteY18" fmla="*/ 0 h 9292175"/>
              <a:gd name="connsiteX19" fmla="*/ 0 w 9700520"/>
              <a:gd name="connsiteY19" fmla="*/ 1927147 h 92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00520" h="9292175">
                <a:moveTo>
                  <a:pt x="7994994" y="9292175"/>
                </a:moveTo>
                <a:lnTo>
                  <a:pt x="9700520" y="7150200"/>
                </a:lnTo>
                <a:lnTo>
                  <a:pt x="9700520" y="9292175"/>
                </a:lnTo>
                <a:close/>
                <a:moveTo>
                  <a:pt x="5448551" y="9292175"/>
                </a:moveTo>
                <a:lnTo>
                  <a:pt x="5687930" y="8991538"/>
                </a:lnTo>
                <a:lnTo>
                  <a:pt x="6065500" y="9292175"/>
                </a:lnTo>
                <a:close/>
                <a:moveTo>
                  <a:pt x="0" y="8727108"/>
                </a:moveTo>
                <a:lnTo>
                  <a:pt x="709670" y="9292175"/>
                </a:lnTo>
                <a:lnTo>
                  <a:pt x="0" y="9292175"/>
                </a:lnTo>
                <a:close/>
                <a:moveTo>
                  <a:pt x="161105" y="4590856"/>
                </a:moveTo>
                <a:lnTo>
                  <a:pt x="3816530" y="0"/>
                </a:lnTo>
                <a:lnTo>
                  <a:pt x="9700520" y="0"/>
                </a:lnTo>
                <a:lnTo>
                  <a:pt x="9700520" y="3620077"/>
                </a:lnTo>
                <a:lnTo>
                  <a:pt x="5526128" y="8862705"/>
                </a:lnTo>
                <a:close/>
                <a:moveTo>
                  <a:pt x="0" y="4462579"/>
                </a:moveTo>
                <a:lnTo>
                  <a:pt x="161104" y="4590856"/>
                </a:lnTo>
                <a:lnTo>
                  <a:pt x="0" y="4793187"/>
                </a:lnTo>
                <a:close/>
                <a:moveTo>
                  <a:pt x="0" y="0"/>
                </a:moveTo>
                <a:lnTo>
                  <a:pt x="1534472" y="0"/>
                </a:lnTo>
                <a:lnTo>
                  <a:pt x="0" y="19271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989F8-E4CB-0D33-71D5-0A1D94C4F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36" r="-969" b="48820"/>
          <a:stretch>
            <a:fillRect/>
          </a:stretch>
        </p:blipFill>
        <p:spPr>
          <a:xfrm>
            <a:off x="130579" y="2042040"/>
            <a:ext cx="4862647" cy="320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C5FE41-B868-0914-DF41-604A5EAC55FF}"/>
              </a:ext>
            </a:extLst>
          </p:cNvPr>
          <p:cNvSpPr txBox="1"/>
          <p:nvPr/>
        </p:nvSpPr>
        <p:spPr>
          <a:xfrm>
            <a:off x="8167126" y="405104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530544-FF56-D222-D697-44305BB21273}"/>
              </a:ext>
            </a:extLst>
          </p:cNvPr>
          <p:cNvSpPr txBox="1"/>
          <p:nvPr/>
        </p:nvSpPr>
        <p:spPr>
          <a:xfrm>
            <a:off x="10089859" y="401785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CFB134-C645-B2C2-BFC1-0230BE272CB2}"/>
              </a:ext>
            </a:extLst>
          </p:cNvPr>
          <p:cNvGrpSpPr/>
          <p:nvPr/>
        </p:nvGrpSpPr>
        <p:grpSpPr>
          <a:xfrm>
            <a:off x="6704933" y="3466767"/>
            <a:ext cx="1635384" cy="1701844"/>
            <a:chOff x="6704933" y="3466768"/>
            <a:chExt cx="1635384" cy="1701843"/>
          </a:xfrm>
        </p:grpSpPr>
        <p:pic>
          <p:nvPicPr>
            <p:cNvPr id="22" name="Picture 21" descr="Cinnamon Toast Crunch™ Cereal Single Serve Cup 2 oz | General Mills  Foodservice">
              <a:extLst>
                <a:ext uri="{FF2B5EF4-FFF2-40B4-BE49-F238E27FC236}">
                  <a16:creationId xmlns:a16="http://schemas.microsoft.com/office/drawing/2014/main" id="{CA2B75BF-2E44-5431-65DD-7EC80C768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00" b="97900" l="2900" r="97367">
                          <a14:foregroundMark x1="27500" y1="2633" x2="49067" y2="2267"/>
                          <a14:foregroundMark x1="49067" y1="2267" x2="69433" y2="2500"/>
                          <a14:foregroundMark x1="3600" y1="9433" x2="18333" y2="3333"/>
                          <a14:foregroundMark x1="4033" y1="14733" x2="3600" y2="10000"/>
                          <a14:foregroundMark x1="3067" y1="8333" x2="3067" y2="8333"/>
                          <a14:foregroundMark x1="2933" y1="10833" x2="12633" y2="4033"/>
                          <a14:foregroundMark x1="8467" y1="28200" x2="10000" y2="39167"/>
                          <a14:foregroundMark x1="19433" y1="92100" x2="58467" y2="91533"/>
                          <a14:foregroundMark x1="58467" y1="91533" x2="76967" y2="81267"/>
                          <a14:foregroundMark x1="76967" y1="81267" x2="87500" y2="43600"/>
                          <a14:foregroundMark x1="87500" y1="43600" x2="76767" y2="42833"/>
                          <a14:foregroundMark x1="76767" y1="42833" x2="49933" y2="48567"/>
                          <a14:foregroundMark x1="49933" y1="48567" x2="23033" y2="45567"/>
                          <a14:foregroundMark x1="23033" y1="45567" x2="17733" y2="66767"/>
                          <a14:foregroundMark x1="17733" y1="66767" x2="22100" y2="83433"/>
                          <a14:foregroundMark x1="22100" y1="83433" x2="20267" y2="92100"/>
                          <a14:foregroundMark x1="25700" y1="81100" x2="77633" y2="71933"/>
                          <a14:foregroundMark x1="21267" y1="63067" x2="71200" y2="56800"/>
                          <a14:foregroundMark x1="71200" y1="56800" x2="73600" y2="51100"/>
                          <a14:foregroundMark x1="20433" y1="60700" x2="25567" y2="57500"/>
                          <a14:foregroundMark x1="56800" y1="53067" x2="56800" y2="53067"/>
                          <a14:foregroundMark x1="75133" y1="48900" x2="66533" y2="50833"/>
                          <a14:foregroundMark x1="63600" y1="51400" x2="54167" y2="54733"/>
                          <a14:foregroundMark x1="54167" y1="54733" x2="54167" y2="54733"/>
                          <a14:foregroundMark x1="69867" y1="53333" x2="69867" y2="53333"/>
                          <a14:foregroundMark x1="22933" y1="54167" x2="22933" y2="54167"/>
                          <a14:foregroundMark x1="22933" y1="54167" x2="22500" y2="59033"/>
                          <a14:foregroundMark x1="37367" y1="59867" x2="37933" y2="57233"/>
                          <a14:foregroundMark x1="37933" y1="56933" x2="40267" y2="55833"/>
                          <a14:foregroundMark x1="40700" y1="56933" x2="40700" y2="56933"/>
                          <a14:foregroundMark x1="41933" y1="59600" x2="61267" y2="60833"/>
                          <a14:foregroundMark x1="61267" y1="60833" x2="56267" y2="64033"/>
                          <a14:foregroundMark x1="28733" y1="68067" x2="53767" y2="64300"/>
                          <a14:foregroundMark x1="53767" y1="64300" x2="53467" y2="64600"/>
                          <a14:foregroundMark x1="53467" y1="64600" x2="27233" y2="79600"/>
                          <a14:foregroundMark x1="27233" y1="79600" x2="27233" y2="79600"/>
                          <a14:foregroundMark x1="27100" y1="75000" x2="41533" y2="71100"/>
                          <a14:foregroundMark x1="41533" y1="71100" x2="41533" y2="71100"/>
                          <a14:foregroundMark x1="30700" y1="93067" x2="54067" y2="93067"/>
                          <a14:foregroundMark x1="54067" y1="93067" x2="69600" y2="91800"/>
                          <a14:foregroundMark x1="43900" y1="89867" x2="58600" y2="89167"/>
                          <a14:foregroundMark x1="26933" y1="95567" x2="49400" y2="97567"/>
                          <a14:foregroundMark x1="49400" y1="97567" x2="67967" y2="93833"/>
                          <a14:foregroundMark x1="67967" y1="93833" x2="79033" y2="88200"/>
                          <a14:foregroundMark x1="42100" y1="89167" x2="42367" y2="91533"/>
                          <a14:foregroundMark x1="37367" y1="86400" x2="35833" y2="81933"/>
                          <a14:foregroundMark x1="41933" y1="86800" x2="41933" y2="86800"/>
                          <a14:foregroundMark x1="28467" y1="87233" x2="25567" y2="84867"/>
                          <a14:foregroundMark x1="60967" y1="84300" x2="68167" y2="83867"/>
                          <a14:foregroundMark x1="68167" y1="83867" x2="74933" y2="81367"/>
                          <a14:foregroundMark x1="74933" y1="81367" x2="86067" y2="53833"/>
                          <a14:foregroundMark x1="86067" y1="53833" x2="82800" y2="47600"/>
                          <a14:foregroundMark x1="82800" y1="47600" x2="68200" y2="49100"/>
                          <a14:foregroundMark x1="68200" y1="49100" x2="60900" y2="64167"/>
                          <a14:foregroundMark x1="60900" y1="64167" x2="65800" y2="73833"/>
                          <a14:foregroundMark x1="65800" y1="73833" x2="65333" y2="82067"/>
                          <a14:foregroundMark x1="65333" y1="82067" x2="61667" y2="84167"/>
                          <a14:foregroundMark x1="73767" y1="62500" x2="73767" y2="62500"/>
                          <a14:foregroundMark x1="68467" y1="61667" x2="76267" y2="58067"/>
                          <a14:foregroundMark x1="69033" y1="77100" x2="74867" y2="75267"/>
                          <a14:foregroundMark x1="75433" y1="69300" x2="78767" y2="57633"/>
                          <a14:foregroundMark x1="82767" y1="73200" x2="85000" y2="59733"/>
                          <a14:foregroundMark x1="81400" y1="87233" x2="81400" y2="87233"/>
                          <a14:foregroundMark x1="59300" y1="96933" x2="46267" y2="95267"/>
                          <a14:foregroundMark x1="32367" y1="97500" x2="34733" y2="97933"/>
                          <a14:foregroundMark x1="34433" y1="6267" x2="92767" y2="7367"/>
                          <a14:foregroundMark x1="71267" y1="2233" x2="82767" y2="4033"/>
                          <a14:foregroundMark x1="34033" y1="11267" x2="52300" y2="8767"/>
                          <a14:foregroundMark x1="52300" y1="8767" x2="53600" y2="8767"/>
                          <a14:foregroundMark x1="91800" y1="7233" x2="93833" y2="15300"/>
                          <a14:foregroundMark x1="93833" y1="15300" x2="92367" y2="16533"/>
                          <a14:foregroundMark x1="95000" y1="7633" x2="95200" y2="15067"/>
                          <a14:foregroundMark x1="95200" y1="15067" x2="92633" y2="16100"/>
                          <a14:foregroundMark x1="96267" y1="11800" x2="96267" y2="11800"/>
                          <a14:foregroundMark x1="97367" y1="11400" x2="97100" y2="9733"/>
                          <a14:foregroundMark x1="27233" y1="11933" x2="40200" y2="11933"/>
                          <a14:foregroundMark x1="40200" y1="11933" x2="56533" y2="11100"/>
                          <a14:foregroundMark x1="40700" y1="39433" x2="49300" y2="39433"/>
                          <a14:foregroundMark x1="31667" y1="64867" x2="33767" y2="64867"/>
                          <a14:foregroundMark x1="47633" y1="69300" x2="56533" y2="68767"/>
                          <a14:foregroundMark x1="4433" y1="8333" x2="10667" y2="6400"/>
                          <a14:foregroundMark x1="5267" y1="6933" x2="10267" y2="6800"/>
                          <a14:foregroundMark x1="6800" y1="6933" x2="10667" y2="6100"/>
                          <a14:foregroundMark x1="9300" y1="5567" x2="6633" y2="6267"/>
                          <a14:backgroundMark x1="26933" y1="98467" x2="26933" y2="98467"/>
                          <a14:backgroundMark x1="66400" y1="99300" x2="72100" y2="99300"/>
                          <a14:backgroundMark x1="26100" y1="99167" x2="37367" y2="99167"/>
                          <a14:backgroundMark x1="65133" y1="99433" x2="65133" y2="99433"/>
                          <a14:backgroundMark x1="62933" y1="99600" x2="62933" y2="99600"/>
                          <a14:backgroundMark x1="60833" y1="99600" x2="60833" y2="99600"/>
                          <a14:backgroundMark x1="60133" y1="99867" x2="60133" y2="99867"/>
                          <a14:backgroundMark x1="59167" y1="99867" x2="59167" y2="99867"/>
                          <a14:backgroundMark x1="39167" y1="99867" x2="39167" y2="99867"/>
                          <a14:backgroundMark x1="2467" y1="2500" x2="11933" y2="0"/>
                          <a14:backgroundMark x1="90267" y1="833" x2="99833" y2="3467"/>
                          <a14:backgroundMark x1="99567" y1="9433" x2="99567" y2="9433"/>
                          <a14:backgroundMark x1="62067" y1="267" x2="62067" y2="267"/>
                          <a14:backgroundMark x1="39000" y1="433" x2="39000" y2="433"/>
                          <a14:backgroundMark x1="39000" y1="133" x2="39000" y2="133"/>
                        </a14:backgroundRemoval>
                      </a14:imgEffect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93"/>
            <a:stretch/>
          </p:blipFill>
          <p:spPr bwMode="auto">
            <a:xfrm>
              <a:off x="6767749" y="3466768"/>
              <a:ext cx="1464283" cy="1471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286FC0-AA0C-C2E6-C8C8-97E2B9415D7F}"/>
                </a:ext>
              </a:extLst>
            </p:cNvPr>
            <p:cNvSpPr txBox="1"/>
            <p:nvPr/>
          </p:nvSpPr>
          <p:spPr>
            <a:xfrm>
              <a:off x="6704933" y="4891612"/>
              <a:ext cx="1635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Deluxe Cereal Bowl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54DF0-F0BB-0A2F-8619-F969EFCFC88A}"/>
              </a:ext>
            </a:extLst>
          </p:cNvPr>
          <p:cNvGrpSpPr/>
          <p:nvPr/>
        </p:nvGrpSpPr>
        <p:grpSpPr>
          <a:xfrm>
            <a:off x="8501461" y="3310095"/>
            <a:ext cx="1839125" cy="2154180"/>
            <a:chOff x="8463785" y="3342266"/>
            <a:chExt cx="1839125" cy="2154180"/>
          </a:xfrm>
        </p:grpSpPr>
        <p:pic>
          <p:nvPicPr>
            <p:cNvPr id="1026" name="Picture 2" descr="The Cherry Yogurt 12025561 PNG">
              <a:extLst>
                <a:ext uri="{FF2B5EF4-FFF2-40B4-BE49-F238E27FC236}">
                  <a16:creationId xmlns:a16="http://schemas.microsoft.com/office/drawing/2014/main" id="{46CAD69E-BC2B-BF30-6D7A-0C0908767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785" y="3342266"/>
              <a:ext cx="1720505" cy="1720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altine cracker Cookie - Cookies vector model png download - 900*900 - Free Transparent Saltine ...">
              <a:extLst>
                <a:ext uri="{FF2B5EF4-FFF2-40B4-BE49-F238E27FC236}">
                  <a16:creationId xmlns:a16="http://schemas.microsoft.com/office/drawing/2014/main" id="{97749A93-4DA9-DA5E-A11D-7A375CD1A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205" y="4142741"/>
              <a:ext cx="1353705" cy="1353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82D821-B432-E7B2-91B4-DEAD69B33CFD}"/>
                </a:ext>
              </a:extLst>
            </p:cNvPr>
            <p:cNvSpPr txBox="1"/>
            <p:nvPr/>
          </p:nvSpPr>
          <p:spPr>
            <a:xfrm>
              <a:off x="8604304" y="5159428"/>
              <a:ext cx="1493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Yogurt &amp; </a:t>
              </a:r>
              <a:r>
                <a:rPr lang="en-US" sz="1200" dirty="0">
                  <a:latin typeface="Century Gothic" panose="020B0502020202020204" pitchFamily="34" charset="0"/>
                </a:rPr>
                <a:t>Crackers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4B6218-6AF1-CBF7-7A43-973C9F3C1A28}"/>
              </a:ext>
            </a:extLst>
          </p:cNvPr>
          <p:cNvGrpSpPr/>
          <p:nvPr/>
        </p:nvGrpSpPr>
        <p:grpSpPr>
          <a:xfrm>
            <a:off x="10387137" y="3329968"/>
            <a:ext cx="1323911" cy="2026885"/>
            <a:chOff x="10422913" y="3354374"/>
            <a:chExt cx="1323911" cy="2026885"/>
          </a:xfrm>
        </p:grpSpPr>
        <p:pic>
          <p:nvPicPr>
            <p:cNvPr id="1034" name="Picture 10" descr="Set Of Granola Bars 167545 Vector Art at Vecteezy">
              <a:extLst>
                <a:ext uri="{FF2B5EF4-FFF2-40B4-BE49-F238E27FC236}">
                  <a16:creationId xmlns:a16="http://schemas.microsoft.com/office/drawing/2014/main" id="{755C66C1-65C6-C326-A73F-F80F799CFE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2143" b="88878" l="73714" r="90857">
                          <a14:foregroundMark x1="84735" y1="52143" x2="84735" y2="52143"/>
                          <a14:foregroundMark x1="84082" y1="88878" x2="84082" y2="88878"/>
                          <a14:foregroundMark x1="73633" y1="86327" x2="73633" y2="863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00" t="47609" r="6946" b="6889"/>
            <a:stretch/>
          </p:blipFill>
          <p:spPr bwMode="auto">
            <a:xfrm>
              <a:off x="10628481" y="3354374"/>
              <a:ext cx="1118343" cy="1897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99E3C3-5EB3-1900-054F-287D04A4155F}"/>
                </a:ext>
              </a:extLst>
            </p:cNvPr>
            <p:cNvSpPr txBox="1"/>
            <p:nvPr/>
          </p:nvSpPr>
          <p:spPr>
            <a:xfrm>
              <a:off x="10422913" y="5104260"/>
              <a:ext cx="1237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Nutri-grain Bar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7AAA53-DCFF-D076-596B-7863110B2620}"/>
              </a:ext>
            </a:extLst>
          </p:cNvPr>
          <p:cNvGrpSpPr/>
          <p:nvPr/>
        </p:nvGrpSpPr>
        <p:grpSpPr>
          <a:xfrm>
            <a:off x="1492571" y="2397943"/>
            <a:ext cx="9795083" cy="1477328"/>
            <a:chOff x="1576346" y="2295532"/>
            <a:chExt cx="9795083" cy="147732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A89B60D-6828-9D54-A454-5F0D8E8D989A}"/>
                </a:ext>
              </a:extLst>
            </p:cNvPr>
            <p:cNvSpPr/>
            <p:nvPr/>
          </p:nvSpPr>
          <p:spPr>
            <a:xfrm>
              <a:off x="1576346" y="2657807"/>
              <a:ext cx="2983384" cy="973667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BD2C8-BA64-ED23-D407-C4C0724ED40C}"/>
                </a:ext>
              </a:extLst>
            </p:cNvPr>
            <p:cNvSpPr txBox="1"/>
            <p:nvPr/>
          </p:nvSpPr>
          <p:spPr>
            <a:xfrm>
              <a:off x="6508782" y="2295532"/>
              <a:ext cx="48626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Once the FSM has chosen an Entrée Option. They will then choose a popular option they would like to serve. For instance:</a:t>
              </a:r>
            </a:p>
            <a:p>
              <a:endParaRPr lang="en-US" dirty="0"/>
            </a:p>
            <a:p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46025B-F2B9-B420-3DC5-0027815FB664}"/>
                </a:ext>
              </a:extLst>
            </p:cNvPr>
            <p:cNvCxnSpPr/>
            <p:nvPr/>
          </p:nvCxnSpPr>
          <p:spPr>
            <a:xfrm flipH="1">
              <a:off x="4691900" y="2849604"/>
              <a:ext cx="1754620" cy="38682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A319E0D-56CB-0527-6C5F-A7D0AD2B5C5E}"/>
              </a:ext>
            </a:extLst>
          </p:cNvPr>
          <p:cNvSpPr txBox="1"/>
          <p:nvPr/>
        </p:nvSpPr>
        <p:spPr>
          <a:xfrm>
            <a:off x="6743021" y="5555334"/>
            <a:ext cx="4968027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DO NOT SERVE ALL OPTIONS</a:t>
            </a:r>
          </a:p>
        </p:txBody>
      </p:sp>
      <p:pic>
        <p:nvPicPr>
          <p:cNvPr id="38" name="Picture 4" descr="Programs | Eidos Global">
            <a:extLst>
              <a:ext uri="{FF2B5EF4-FFF2-40B4-BE49-F238E27FC236}">
                <a16:creationId xmlns:a16="http://schemas.microsoft.com/office/drawing/2014/main" id="{2D94096A-15B5-62C3-6FF9-9CE73002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47">
            <a:off x="7463854" y="-517418"/>
            <a:ext cx="469813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35F95F1-3A24-758E-571F-DDD1FB18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617" y="854493"/>
            <a:ext cx="10668000" cy="1524000"/>
          </a:xfrm>
        </p:spPr>
        <p:txBody>
          <a:bodyPr>
            <a:normAutofit/>
          </a:bodyPr>
          <a:lstStyle/>
          <a:p>
            <a:r>
              <a:rPr lang="en-US" sz="4800" dirty="0"/>
              <a:t>MENU AT A GLANCE</a:t>
            </a:r>
          </a:p>
        </p:txBody>
      </p:sp>
    </p:spTree>
    <p:extLst>
      <p:ext uri="{BB962C8B-B14F-4D97-AF65-F5344CB8AC3E}">
        <p14:creationId xmlns:p14="http://schemas.microsoft.com/office/powerpoint/2010/main" val="14266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6" grpId="0" animBg="1"/>
      <p:bldP spid="36" grpId="1" animBg="1"/>
      <p:bldP spid="3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7E1C3-ACFB-1687-AE5E-42D8D7D4B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r="13863"/>
          <a:stretch/>
        </p:blipFill>
        <p:spPr>
          <a:xfrm>
            <a:off x="-2" y="0"/>
            <a:ext cx="5578823" cy="5704117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1A8807-A04A-EE63-22C8-5B782936B2E6}"/>
              </a:ext>
            </a:extLst>
          </p:cNvPr>
          <p:cNvSpPr txBox="1">
            <a:spLocks/>
          </p:cNvSpPr>
          <p:nvPr/>
        </p:nvSpPr>
        <p:spPr>
          <a:xfrm>
            <a:off x="6009595" y="1839189"/>
            <a:ext cx="5876925" cy="38100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Saturday breakfast and lunch meals are mandated services pre-approved by the CDE for all main sites and off-sites.</a:t>
            </a:r>
          </a:p>
          <a:p>
            <a:pPr marL="0" marR="0" lvl="0" indent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685800" marR="0" lvl="1" fontAlgn="auto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Implementation can begin once the </a:t>
            </a:r>
            <a:r>
              <a:rPr kumimoji="0" lang="en-US" sz="220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Request to Begin or Change Saturday Meal Service</a:t>
            </a:r>
            <a:r>
              <a:rPr kumimoji="0" lang="en-US" sz="22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is completed and approved by the Food Services Division</a:t>
            </a:r>
          </a:p>
          <a:p>
            <a:pPr marL="457200" marR="0" lvl="1" indent="0" fontAlgn="auto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28600" marR="0" lvl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23886-5DED-31C3-0628-A013ED9FE5B9}"/>
              </a:ext>
            </a:extLst>
          </p:cNvPr>
          <p:cNvSpPr txBox="1"/>
          <p:nvPr/>
        </p:nvSpPr>
        <p:spPr>
          <a:xfrm>
            <a:off x="6096000" y="0"/>
            <a:ext cx="533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CDE APPROVED</a:t>
            </a:r>
          </a:p>
        </p:txBody>
      </p:sp>
      <p:pic>
        <p:nvPicPr>
          <p:cNvPr id="7" name="Picture 4" descr="Programs | Eidos Global">
            <a:extLst>
              <a:ext uri="{FF2B5EF4-FFF2-40B4-BE49-F238E27FC236}">
                <a16:creationId xmlns:a16="http://schemas.microsoft.com/office/drawing/2014/main" id="{E20D2136-023E-292E-0D03-4358FB56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375">
            <a:off x="1084607" y="4322463"/>
            <a:ext cx="4731075" cy="19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F8E5A82-30D9-9352-5A96-DF769C0CBC63}"/>
              </a:ext>
            </a:extLst>
          </p:cNvPr>
          <p:cNvSpPr/>
          <p:nvPr/>
        </p:nvSpPr>
        <p:spPr>
          <a:xfrm>
            <a:off x="11015662" y="173179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8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C599C-32F6-4876-E963-78D3C436B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Colorful Blob Shapes Element Design. 14273466 PNG">
            <a:extLst>
              <a:ext uri="{FF2B5EF4-FFF2-40B4-BE49-F238E27FC236}">
                <a16:creationId xmlns:a16="http://schemas.microsoft.com/office/drawing/2014/main" id="{476F8DC7-39A6-B32C-CD06-BC7E7762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8307">
            <a:off x="-1972592" y="-943351"/>
            <a:ext cx="9700520" cy="9292175"/>
          </a:xfrm>
          <a:custGeom>
            <a:avLst/>
            <a:gdLst>
              <a:gd name="connsiteX0" fmla="*/ 7994994 w 9700520"/>
              <a:gd name="connsiteY0" fmla="*/ 9292175 h 9292175"/>
              <a:gd name="connsiteX1" fmla="*/ 9700520 w 9700520"/>
              <a:gd name="connsiteY1" fmla="*/ 7150200 h 9292175"/>
              <a:gd name="connsiteX2" fmla="*/ 9700520 w 9700520"/>
              <a:gd name="connsiteY2" fmla="*/ 9292175 h 9292175"/>
              <a:gd name="connsiteX3" fmla="*/ 5448551 w 9700520"/>
              <a:gd name="connsiteY3" fmla="*/ 9292175 h 9292175"/>
              <a:gd name="connsiteX4" fmla="*/ 5687930 w 9700520"/>
              <a:gd name="connsiteY4" fmla="*/ 8991538 h 9292175"/>
              <a:gd name="connsiteX5" fmla="*/ 6065500 w 9700520"/>
              <a:gd name="connsiteY5" fmla="*/ 9292175 h 9292175"/>
              <a:gd name="connsiteX6" fmla="*/ 0 w 9700520"/>
              <a:gd name="connsiteY6" fmla="*/ 8727108 h 9292175"/>
              <a:gd name="connsiteX7" fmla="*/ 709670 w 9700520"/>
              <a:gd name="connsiteY7" fmla="*/ 9292175 h 9292175"/>
              <a:gd name="connsiteX8" fmla="*/ 0 w 9700520"/>
              <a:gd name="connsiteY8" fmla="*/ 9292175 h 9292175"/>
              <a:gd name="connsiteX9" fmla="*/ 161105 w 9700520"/>
              <a:gd name="connsiteY9" fmla="*/ 4590856 h 9292175"/>
              <a:gd name="connsiteX10" fmla="*/ 3816530 w 9700520"/>
              <a:gd name="connsiteY10" fmla="*/ 0 h 9292175"/>
              <a:gd name="connsiteX11" fmla="*/ 9700520 w 9700520"/>
              <a:gd name="connsiteY11" fmla="*/ 0 h 9292175"/>
              <a:gd name="connsiteX12" fmla="*/ 9700520 w 9700520"/>
              <a:gd name="connsiteY12" fmla="*/ 3620077 h 9292175"/>
              <a:gd name="connsiteX13" fmla="*/ 5526128 w 9700520"/>
              <a:gd name="connsiteY13" fmla="*/ 8862705 h 9292175"/>
              <a:gd name="connsiteX14" fmla="*/ 0 w 9700520"/>
              <a:gd name="connsiteY14" fmla="*/ 4462579 h 9292175"/>
              <a:gd name="connsiteX15" fmla="*/ 161104 w 9700520"/>
              <a:gd name="connsiteY15" fmla="*/ 4590856 h 9292175"/>
              <a:gd name="connsiteX16" fmla="*/ 0 w 9700520"/>
              <a:gd name="connsiteY16" fmla="*/ 4793187 h 9292175"/>
              <a:gd name="connsiteX17" fmla="*/ 0 w 9700520"/>
              <a:gd name="connsiteY17" fmla="*/ 0 h 9292175"/>
              <a:gd name="connsiteX18" fmla="*/ 1534472 w 9700520"/>
              <a:gd name="connsiteY18" fmla="*/ 0 h 9292175"/>
              <a:gd name="connsiteX19" fmla="*/ 0 w 9700520"/>
              <a:gd name="connsiteY19" fmla="*/ 1927147 h 92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00520" h="9292175">
                <a:moveTo>
                  <a:pt x="7994994" y="9292175"/>
                </a:moveTo>
                <a:lnTo>
                  <a:pt x="9700520" y="7150200"/>
                </a:lnTo>
                <a:lnTo>
                  <a:pt x="9700520" y="9292175"/>
                </a:lnTo>
                <a:close/>
                <a:moveTo>
                  <a:pt x="5448551" y="9292175"/>
                </a:moveTo>
                <a:lnTo>
                  <a:pt x="5687930" y="8991538"/>
                </a:lnTo>
                <a:lnTo>
                  <a:pt x="6065500" y="9292175"/>
                </a:lnTo>
                <a:close/>
                <a:moveTo>
                  <a:pt x="0" y="8727108"/>
                </a:moveTo>
                <a:lnTo>
                  <a:pt x="709670" y="9292175"/>
                </a:lnTo>
                <a:lnTo>
                  <a:pt x="0" y="9292175"/>
                </a:lnTo>
                <a:close/>
                <a:moveTo>
                  <a:pt x="161105" y="4590856"/>
                </a:moveTo>
                <a:lnTo>
                  <a:pt x="3816530" y="0"/>
                </a:lnTo>
                <a:lnTo>
                  <a:pt x="9700520" y="0"/>
                </a:lnTo>
                <a:lnTo>
                  <a:pt x="9700520" y="3620077"/>
                </a:lnTo>
                <a:lnTo>
                  <a:pt x="5526128" y="8862705"/>
                </a:lnTo>
                <a:close/>
                <a:moveTo>
                  <a:pt x="0" y="4462579"/>
                </a:moveTo>
                <a:lnTo>
                  <a:pt x="161104" y="4590856"/>
                </a:lnTo>
                <a:lnTo>
                  <a:pt x="0" y="4793187"/>
                </a:lnTo>
                <a:close/>
                <a:moveTo>
                  <a:pt x="0" y="0"/>
                </a:moveTo>
                <a:lnTo>
                  <a:pt x="1534472" y="0"/>
                </a:lnTo>
                <a:lnTo>
                  <a:pt x="0" y="19271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2BEEF-FAF2-C076-1150-69C6BE1F3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/>
        </p:blipFill>
        <p:spPr>
          <a:xfrm>
            <a:off x="604016" y="936746"/>
            <a:ext cx="4108893" cy="5296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6763E7B-B8E7-C9B2-B99E-7C5CF02A78A3}"/>
              </a:ext>
            </a:extLst>
          </p:cNvPr>
          <p:cNvSpPr txBox="1"/>
          <p:nvPr/>
        </p:nvSpPr>
        <p:spPr>
          <a:xfrm>
            <a:off x="6973531" y="2378493"/>
            <a:ext cx="4840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Only ONE Entrée must be served for Breakfast and Lunch</a:t>
            </a:r>
          </a:p>
        </p:txBody>
      </p:sp>
      <p:pic>
        <p:nvPicPr>
          <p:cNvPr id="38" name="Picture 4" descr="Programs | Eidos Global">
            <a:extLst>
              <a:ext uri="{FF2B5EF4-FFF2-40B4-BE49-F238E27FC236}">
                <a16:creationId xmlns:a16="http://schemas.microsoft.com/office/drawing/2014/main" id="{FCA139C9-1C05-F3E3-70F7-DD639B5A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47">
            <a:off x="7501535" y="-503981"/>
            <a:ext cx="469813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4269A4C-31A3-F24C-47DB-680C4AB9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617" y="854493"/>
            <a:ext cx="6012383" cy="1524000"/>
          </a:xfrm>
        </p:spPr>
        <p:txBody>
          <a:bodyPr>
            <a:normAutofit/>
          </a:bodyPr>
          <a:lstStyle/>
          <a:p>
            <a:r>
              <a:rPr lang="en-US" sz="4800" dirty="0"/>
              <a:t>MENU AT A GLANCE</a:t>
            </a:r>
          </a:p>
        </p:txBody>
      </p:sp>
    </p:spTree>
    <p:extLst>
      <p:ext uri="{BB962C8B-B14F-4D97-AF65-F5344CB8AC3E}">
        <p14:creationId xmlns:p14="http://schemas.microsoft.com/office/powerpoint/2010/main" val="412535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87CA-05EE-101F-ADE1-E18387E6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65" y="1472677"/>
            <a:ext cx="5168900" cy="1524000"/>
          </a:xfrm>
        </p:spPr>
        <p:txBody>
          <a:bodyPr>
            <a:normAutofit/>
          </a:bodyPr>
          <a:lstStyle/>
          <a:p>
            <a:r>
              <a:rPr lang="en-US" dirty="0"/>
              <a:t>WEEKEND SUPPER FIELD TRIP MENU</a:t>
            </a:r>
          </a:p>
        </p:txBody>
      </p:sp>
      <p:pic>
        <p:nvPicPr>
          <p:cNvPr id="4" name="Picture 3" descr="Abstract Colorful Blob Shapes Element Design. 14273466 PNG">
            <a:extLst>
              <a:ext uri="{FF2B5EF4-FFF2-40B4-BE49-F238E27FC236}">
                <a16:creationId xmlns:a16="http://schemas.microsoft.com/office/drawing/2014/main" id="{158F18EE-D3ED-8AD1-1BFE-B037B8D4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7718056" flipV="1">
            <a:off x="4315236" y="-874063"/>
            <a:ext cx="9705819" cy="8867546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5BA44-40D3-CBBA-EF4B-0D0759517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50" y="981610"/>
            <a:ext cx="4024807" cy="5156200"/>
          </a:xfrm>
          <a:prstGeom prst="roundRect">
            <a:avLst>
              <a:gd name="adj" fmla="val 5841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5550B-BD32-60CE-A72C-5E674B423476}"/>
              </a:ext>
            </a:extLst>
          </p:cNvPr>
          <p:cNvSpPr txBox="1"/>
          <p:nvPr/>
        </p:nvSpPr>
        <p:spPr>
          <a:xfrm>
            <a:off x="628232" y="3084158"/>
            <a:ext cx="4286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FSM will refer to the </a:t>
            </a:r>
            <a:r>
              <a:rPr lang="en-US" sz="2400" i="1" dirty="0"/>
              <a:t>Field Trip Supper Menu</a:t>
            </a:r>
            <a:r>
              <a:rPr lang="en-US" sz="2400" dirty="0"/>
              <a:t> for all fieldtrips taking place: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Saturdays after the 1pm cut off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Sundays </a:t>
            </a:r>
          </a:p>
        </p:txBody>
      </p:sp>
      <p:pic>
        <p:nvPicPr>
          <p:cNvPr id="7" name="Picture 4" descr="Programs | Eidos Global">
            <a:extLst>
              <a:ext uri="{FF2B5EF4-FFF2-40B4-BE49-F238E27FC236}">
                <a16:creationId xmlns:a16="http://schemas.microsoft.com/office/drawing/2014/main" id="{C28800C2-347A-41D0-8303-3D61B211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874" flipH="1">
            <a:off x="-62222" y="-300491"/>
            <a:ext cx="4138059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7E2EA-65B4-C4E1-E1CD-D944F32CB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7E96-83BB-30C9-80B9-89448EBF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65" y="1472677"/>
            <a:ext cx="5168900" cy="1524000"/>
          </a:xfrm>
        </p:spPr>
        <p:txBody>
          <a:bodyPr>
            <a:normAutofit/>
          </a:bodyPr>
          <a:lstStyle/>
          <a:p>
            <a:r>
              <a:rPr lang="en-US" dirty="0"/>
              <a:t>WEEKEND SUPPER FIELD TRIP MENU</a:t>
            </a:r>
          </a:p>
        </p:txBody>
      </p:sp>
      <p:pic>
        <p:nvPicPr>
          <p:cNvPr id="4" name="Picture 3" descr="Abstract Colorful Blob Shapes Element Design. 14273466 PNG">
            <a:extLst>
              <a:ext uri="{FF2B5EF4-FFF2-40B4-BE49-F238E27FC236}">
                <a16:creationId xmlns:a16="http://schemas.microsoft.com/office/drawing/2014/main" id="{15DCFFC6-B1D1-C193-51AA-0037FECE5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7718056" flipV="1">
            <a:off x="4315236" y="-874063"/>
            <a:ext cx="9705819" cy="8867546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C2112-7D27-4A8B-DBB7-CD2BB1E9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50" y="981610"/>
            <a:ext cx="4024807" cy="5156200"/>
          </a:xfrm>
          <a:prstGeom prst="roundRect">
            <a:avLst>
              <a:gd name="adj" fmla="val 5841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A59DA-4D08-8D88-FF04-6C1DBB1D9B3A}"/>
              </a:ext>
            </a:extLst>
          </p:cNvPr>
          <p:cNvSpPr txBox="1"/>
          <p:nvPr/>
        </p:nvSpPr>
        <p:spPr>
          <a:xfrm>
            <a:off x="404840" y="3175399"/>
            <a:ext cx="5444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weekend field trips that fall under these categories will receive shelf stable milk in place of perishable milk.</a:t>
            </a:r>
          </a:p>
        </p:txBody>
      </p:sp>
      <p:pic>
        <p:nvPicPr>
          <p:cNvPr id="7" name="Picture 4" descr="Programs | Eidos Global">
            <a:extLst>
              <a:ext uri="{FF2B5EF4-FFF2-40B4-BE49-F238E27FC236}">
                <a16:creationId xmlns:a16="http://schemas.microsoft.com/office/drawing/2014/main" id="{DECE8AB3-9DB2-99F5-01E2-26C41D25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874" flipH="1">
            <a:off x="-62222" y="-300491"/>
            <a:ext cx="4138059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05F2B5-2917-A5ED-D4C5-61693D35B318}"/>
              </a:ext>
            </a:extLst>
          </p:cNvPr>
          <p:cNvSpPr/>
          <p:nvPr/>
        </p:nvSpPr>
        <p:spPr>
          <a:xfrm>
            <a:off x="7869600" y="4190400"/>
            <a:ext cx="3621600" cy="30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6FED04-BC44-B3F4-316A-4BC040098E09}"/>
              </a:ext>
            </a:extLst>
          </p:cNvPr>
          <p:cNvCxnSpPr>
            <a:cxnSpLocks/>
          </p:cNvCxnSpPr>
          <p:nvPr/>
        </p:nvCxnSpPr>
        <p:spPr>
          <a:xfrm>
            <a:off x="5545665" y="3986784"/>
            <a:ext cx="2007135" cy="388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bstract Colorful Blob Shapes Element Design. 14273466 PNG">
            <a:extLst>
              <a:ext uri="{FF2B5EF4-FFF2-40B4-BE49-F238E27FC236}">
                <a16:creationId xmlns:a16="http://schemas.microsoft.com/office/drawing/2014/main" id="{FFF09863-8D8B-27E1-B438-4C76587F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3933"/>
          <a:stretch>
            <a:fillRect/>
          </a:stretch>
        </p:blipFill>
        <p:spPr bwMode="auto">
          <a:xfrm rot="14831841">
            <a:off x="4722221" y="-761230"/>
            <a:ext cx="8865132" cy="8209958"/>
          </a:xfrm>
          <a:custGeom>
            <a:avLst/>
            <a:gdLst>
              <a:gd name="connsiteX0" fmla="*/ 8865132 w 8865132"/>
              <a:gd name="connsiteY0" fmla="*/ 2189423 h 8209958"/>
              <a:gd name="connsiteX1" fmla="*/ 6334004 w 8865132"/>
              <a:gd name="connsiteY1" fmla="*/ 8209958 h 8209958"/>
              <a:gd name="connsiteX2" fmla="*/ 0 w 8865132"/>
              <a:gd name="connsiteY2" fmla="*/ 5547043 h 8209958"/>
              <a:gd name="connsiteX3" fmla="*/ 2332065 w 8865132"/>
              <a:gd name="connsiteY3" fmla="*/ 0 h 8209958"/>
              <a:gd name="connsiteX4" fmla="*/ 8865132 w 8865132"/>
              <a:gd name="connsiteY4" fmla="*/ 0 h 820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132" h="8209958">
                <a:moveTo>
                  <a:pt x="8865132" y="2189423"/>
                </a:moveTo>
                <a:lnTo>
                  <a:pt x="6334004" y="8209958"/>
                </a:lnTo>
                <a:lnTo>
                  <a:pt x="0" y="5547043"/>
                </a:lnTo>
                <a:lnTo>
                  <a:pt x="2332065" y="0"/>
                </a:lnTo>
                <a:lnTo>
                  <a:pt x="886513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609ACA-8E35-ED9C-0A7C-671E1003069A}"/>
              </a:ext>
            </a:extLst>
          </p:cNvPr>
          <p:cNvSpPr txBox="1">
            <a:spLocks/>
          </p:cNvSpPr>
          <p:nvPr/>
        </p:nvSpPr>
        <p:spPr>
          <a:xfrm>
            <a:off x="209063" y="908365"/>
            <a:ext cx="6069486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In an effort to reduce waste all instructional Saturday programs will  follow Offer vs Serve guidelines for all meal services: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E02AC3-649F-11BC-E6FC-95AE86558529}"/>
              </a:ext>
            </a:extLst>
          </p:cNvPr>
          <p:cNvSpPr txBox="1"/>
          <p:nvPr/>
        </p:nvSpPr>
        <p:spPr>
          <a:xfrm>
            <a:off x="66195" y="-265176"/>
            <a:ext cx="770935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OFFER VS SERVE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FB65B-CF42-BFD2-66D2-A96C1B318B04}"/>
              </a:ext>
            </a:extLst>
          </p:cNvPr>
          <p:cNvSpPr txBox="1"/>
          <p:nvPr/>
        </p:nvSpPr>
        <p:spPr>
          <a:xfrm>
            <a:off x="1507319" y="2813365"/>
            <a:ext cx="48471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Saturday Breakfast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Student must take 3 or more points; one must be a fruit.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Saturday Lunch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Student must take 3 components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One component MUST be a fruit or vegetable.</a:t>
            </a:r>
          </a:p>
        </p:txBody>
      </p:sp>
      <p:pic>
        <p:nvPicPr>
          <p:cNvPr id="24" name="Picture 23" descr="Aesthetic Boho Blob Shape and Outline Flower 11382403 PNG">
            <a:extLst>
              <a:ext uri="{FF2B5EF4-FFF2-40B4-BE49-F238E27FC236}">
                <a16:creationId xmlns:a16="http://schemas.microsoft.com/office/drawing/2014/main" id="{32D0CBD2-6EFE-23C4-9468-7204EDE4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3071708" y="3772713"/>
            <a:ext cx="5795607" cy="5795607"/>
          </a:xfrm>
          <a:custGeom>
            <a:avLst/>
            <a:gdLst>
              <a:gd name="connsiteX0" fmla="*/ 3991608 w 5795607"/>
              <a:gd name="connsiteY0" fmla="*/ 5795607 h 5795607"/>
              <a:gd name="connsiteX1" fmla="*/ 5795607 w 5795607"/>
              <a:gd name="connsiteY1" fmla="*/ 5354368 h 5795607"/>
              <a:gd name="connsiteX2" fmla="*/ 5795607 w 5795607"/>
              <a:gd name="connsiteY2" fmla="*/ 5795607 h 5795607"/>
              <a:gd name="connsiteX3" fmla="*/ 0 w 5795607"/>
              <a:gd name="connsiteY3" fmla="*/ 2468223 h 5795607"/>
              <a:gd name="connsiteX4" fmla="*/ 309790 w 5795607"/>
              <a:gd name="connsiteY4" fmla="*/ 3734796 h 5795607"/>
              <a:gd name="connsiteX5" fmla="*/ 0 w 5795607"/>
              <a:gd name="connsiteY5" fmla="*/ 3810567 h 5795607"/>
              <a:gd name="connsiteX6" fmla="*/ 2357643 w 5795607"/>
              <a:gd name="connsiteY6" fmla="*/ 0 h 5795607"/>
              <a:gd name="connsiteX7" fmla="*/ 5795607 w 5795607"/>
              <a:gd name="connsiteY7" fmla="*/ 0 h 5795607"/>
              <a:gd name="connsiteX8" fmla="*/ 5795607 w 5795607"/>
              <a:gd name="connsiteY8" fmla="*/ 2393025 h 5795607"/>
              <a:gd name="connsiteX9" fmla="*/ 3103974 w 5795607"/>
              <a:gd name="connsiteY9" fmla="*/ 3051369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5607" h="5795607">
                <a:moveTo>
                  <a:pt x="3991608" y="5795607"/>
                </a:moveTo>
                <a:lnTo>
                  <a:pt x="5795607" y="5354368"/>
                </a:lnTo>
                <a:lnTo>
                  <a:pt x="5795607" y="5795607"/>
                </a:lnTo>
                <a:close/>
                <a:moveTo>
                  <a:pt x="0" y="2468223"/>
                </a:moveTo>
                <a:lnTo>
                  <a:pt x="309790" y="3734796"/>
                </a:lnTo>
                <a:lnTo>
                  <a:pt x="0" y="3810567"/>
                </a:lnTo>
                <a:close/>
                <a:moveTo>
                  <a:pt x="2357643" y="0"/>
                </a:moveTo>
                <a:lnTo>
                  <a:pt x="5795607" y="0"/>
                </a:lnTo>
                <a:lnTo>
                  <a:pt x="5795607" y="2393025"/>
                </a:lnTo>
                <a:lnTo>
                  <a:pt x="3103974" y="30513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796B8E-F7DB-5773-DEFF-F5E21ABC5247}"/>
              </a:ext>
            </a:extLst>
          </p:cNvPr>
          <p:cNvGrpSpPr/>
          <p:nvPr/>
        </p:nvGrpSpPr>
        <p:grpSpPr>
          <a:xfrm>
            <a:off x="6835760" y="127806"/>
            <a:ext cx="5323977" cy="8325611"/>
            <a:chOff x="6673852" y="3981"/>
            <a:chExt cx="5323977" cy="832561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79572F0-1C7D-4B31-E4D4-0930AA7BC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50168" y="3981"/>
              <a:ext cx="4347661" cy="832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80AFCC-84D3-9275-1685-C94A2E5AB936}"/>
                </a:ext>
              </a:extLst>
            </p:cNvPr>
            <p:cNvGrpSpPr/>
            <p:nvPr/>
          </p:nvGrpSpPr>
          <p:grpSpPr>
            <a:xfrm>
              <a:off x="6673852" y="2570904"/>
              <a:ext cx="2299664" cy="1524001"/>
              <a:chOff x="6845189" y="3369173"/>
              <a:chExt cx="4307767" cy="293314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B469B7-E5AD-2098-4F72-41C11868A1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6429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1" t="27551" r="4592" b="25000"/>
              <a:stretch/>
            </p:blipFill>
            <p:spPr>
              <a:xfrm>
                <a:off x="6845189" y="4054462"/>
                <a:ext cx="4300194" cy="2234175"/>
              </a:xfrm>
              <a:prstGeom prst="rect">
                <a:avLst/>
              </a:prstGeom>
            </p:spPr>
          </p:pic>
          <p:pic>
            <p:nvPicPr>
              <p:cNvPr id="10" name="Picture 9" descr="Download High Quality sandwich clipart cartoon Transparent PNG Images - Art Prim clip arts 2019">
                <a:extLst>
                  <a:ext uri="{FF2B5EF4-FFF2-40B4-BE49-F238E27FC236}">
                    <a16:creationId xmlns:a16="http://schemas.microsoft.com/office/drawing/2014/main" id="{39731461-AD77-BD92-9252-050687E3A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40889">
                <a:off x="7079026" y="3706881"/>
                <a:ext cx="2408460" cy="1733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8" descr="Celery, celery stalk, celery stick, leafy green, leafy vegetable icon">
                <a:extLst>
                  <a:ext uri="{FF2B5EF4-FFF2-40B4-BE49-F238E27FC236}">
                    <a16:creationId xmlns:a16="http://schemas.microsoft.com/office/drawing/2014/main" id="{9BD9E3A6-2AC7-F0BD-7830-F2DFF35BB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760119">
                <a:off x="7642444" y="4792285"/>
                <a:ext cx="1297321" cy="1297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Milk Carton Png Transparent - Download Free Png Images">
                <a:extLst>
                  <a:ext uri="{FF2B5EF4-FFF2-40B4-BE49-F238E27FC236}">
                    <a16:creationId xmlns:a16="http://schemas.microsoft.com/office/drawing/2014/main" id="{6BE49409-CE3F-667D-A5EC-D194AE1F5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6968" y="3607205"/>
                <a:ext cx="1068732" cy="1596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Apple Cartoon Fruit Cartoon Of Apples Transparent | My XXX Hot Girl">
                <a:extLst>
                  <a:ext uri="{FF2B5EF4-FFF2-40B4-BE49-F238E27FC236}">
                    <a16:creationId xmlns:a16="http://schemas.microsoft.com/office/drawing/2014/main" id="{601C42CC-BFA1-4663-1C07-C8521DF86D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8922" flipH="1">
                <a:off x="8610434" y="4392073"/>
                <a:ext cx="1272787" cy="1272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7EB2BCD-5A9F-A9CF-4C57-06A1F8B6A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6429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16" t="59575" r="4706" b="25173"/>
              <a:stretch/>
            </p:blipFill>
            <p:spPr>
              <a:xfrm>
                <a:off x="7751830" y="5584154"/>
                <a:ext cx="3370400" cy="71815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97EDA24-AD72-B8D2-D76B-F2F17EBF7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6429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76" t="58856" r="4592" b="25000"/>
              <a:stretch/>
            </p:blipFill>
            <p:spPr>
              <a:xfrm rot="20825947">
                <a:off x="8684180" y="5286628"/>
                <a:ext cx="2468776" cy="7601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2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56 0.00533 L 3.54167E-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25D6-12BC-52E2-9B90-9EEA2F508935}"/>
              </a:ext>
            </a:extLst>
          </p:cNvPr>
          <p:cNvSpPr txBox="1">
            <a:spLocks/>
          </p:cNvSpPr>
          <p:nvPr/>
        </p:nvSpPr>
        <p:spPr>
          <a:xfrm>
            <a:off x="5948793" y="2516826"/>
            <a:ext cx="5793475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cap="all" spc="1500" dirty="0">
                <a:latin typeface="+mj-lt"/>
                <a:ea typeface="+mj-ea"/>
                <a:cs typeface="+mj-cs"/>
              </a:rPr>
              <a:t>After Service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9F545-A3DE-48D8-0415-40C0978A7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r="17471"/>
          <a:stretch/>
        </p:blipFill>
        <p:spPr>
          <a:xfrm>
            <a:off x="-12" y="757772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6D74DEC-54A3-8DBC-92C9-7778FB8D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05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C920298-48BF-EFC9-181A-FF42CCB074D0}"/>
              </a:ext>
            </a:extLst>
          </p:cNvPr>
          <p:cNvGrpSpPr/>
          <p:nvPr/>
        </p:nvGrpSpPr>
        <p:grpSpPr>
          <a:xfrm>
            <a:off x="-266700" y="-1368425"/>
            <a:ext cx="12458700" cy="6175623"/>
            <a:chOff x="0" y="-1457325"/>
            <a:chExt cx="12458700" cy="61756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DC4CC-24C9-4CE6-1FDF-59CC8D81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436773"/>
              <a:ext cx="11893432" cy="61550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50801-2EE5-8177-A7B0-7C7920874ED7}"/>
                </a:ext>
              </a:extLst>
            </p:cNvPr>
            <p:cNvSpPr/>
            <p:nvPr/>
          </p:nvSpPr>
          <p:spPr>
            <a:xfrm>
              <a:off x="0" y="-1457325"/>
              <a:ext cx="1676400" cy="5781675"/>
            </a:xfrm>
            <a:prstGeom prst="rect">
              <a:avLst/>
            </a:prstGeom>
            <a:solidFill>
              <a:srgbClr val="FFF5E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135495-75EE-1473-7ADF-33280C6DDFED}"/>
                </a:ext>
              </a:extLst>
            </p:cNvPr>
            <p:cNvSpPr/>
            <p:nvPr/>
          </p:nvSpPr>
          <p:spPr>
            <a:xfrm>
              <a:off x="10591801" y="-304800"/>
              <a:ext cx="1866899" cy="2724150"/>
            </a:xfrm>
            <a:prstGeom prst="rect">
              <a:avLst/>
            </a:prstGeom>
            <a:solidFill>
              <a:srgbClr val="FFF5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F47375-A153-EB42-901F-A85C904B0756}"/>
                </a:ext>
              </a:extLst>
            </p:cNvPr>
            <p:cNvSpPr/>
            <p:nvPr/>
          </p:nvSpPr>
          <p:spPr>
            <a:xfrm>
              <a:off x="1809750" y="3493507"/>
              <a:ext cx="1676400" cy="923925"/>
            </a:xfrm>
            <a:prstGeom prst="rect">
              <a:avLst/>
            </a:prstGeom>
            <a:blipFill dpi="0" rotWithShape="1">
              <a:blip r:embed="rId3"/>
              <a:srcRect/>
              <a:tile tx="-349250" ty="-336550" sx="100000" sy="77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9F3CBDFF-6AFF-673B-5A0A-CA2EF8F45CED}"/>
                </a:ext>
              </a:extLst>
            </p:cNvPr>
            <p:cNvSpPr/>
            <p:nvPr/>
          </p:nvSpPr>
          <p:spPr>
            <a:xfrm rot="16200000">
              <a:off x="-556462" y="796088"/>
              <a:ext cx="5761123" cy="129540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Input 18">
              <a:extLst>
                <a:ext uri="{FF2B5EF4-FFF2-40B4-BE49-F238E27FC236}">
                  <a16:creationId xmlns:a16="http://schemas.microsoft.com/office/drawing/2014/main" id="{EF4EA559-2422-0200-E5F5-171E373D1616}"/>
                </a:ext>
              </a:extLst>
            </p:cNvPr>
            <p:cNvSpPr/>
            <p:nvPr/>
          </p:nvSpPr>
          <p:spPr>
            <a:xfrm rot="16200000" flipH="1">
              <a:off x="4482029" y="2467704"/>
              <a:ext cx="382040" cy="2085977"/>
            </a:xfrm>
            <a:prstGeom prst="flowChartManualInpu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124E824C-2BFC-3912-7C9C-5C1D37B89241}"/>
                </a:ext>
              </a:extLst>
            </p:cNvPr>
            <p:cNvSpPr/>
            <p:nvPr/>
          </p:nvSpPr>
          <p:spPr>
            <a:xfrm>
              <a:off x="3456333" y="3015495"/>
              <a:ext cx="731354" cy="551005"/>
            </a:xfrm>
            <a:prstGeom prst="flowChartManualInput">
              <a:avLst/>
            </a:prstGeom>
            <a:solidFill>
              <a:srgbClr val="CCCCCC"/>
            </a:solidFill>
            <a:scene3d>
              <a:camera prst="isometricRightUp">
                <a:rot lat="1800000" lon="180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113D527-9EB4-0993-8F41-8A86713E5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8" y="-150584"/>
            <a:ext cx="1162231" cy="1672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C1B7D-06A8-927D-729B-D0B1C76D0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014" y="0"/>
            <a:ext cx="1712128" cy="12801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C0F237-3BC0-11BE-7EBC-E10C6ED09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5B51D-CF8B-E15D-16F1-0D27F51E3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40821"/>
            <a:ext cx="1047614" cy="12270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C2CFDF6-C4E2-6AA9-AFF1-EBC0EBB833CC}"/>
              </a:ext>
            </a:extLst>
          </p:cNvPr>
          <p:cNvSpPr/>
          <p:nvPr/>
        </p:nvSpPr>
        <p:spPr>
          <a:xfrm>
            <a:off x="2718013" y="-19142"/>
            <a:ext cx="7478143" cy="1240214"/>
          </a:xfrm>
          <a:prstGeom prst="rect">
            <a:avLst/>
          </a:prstGeom>
          <a:solidFill>
            <a:srgbClr val="B15E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3B0FC8-70CA-68CB-95D6-76C950C9CED9}"/>
              </a:ext>
            </a:extLst>
          </p:cNvPr>
          <p:cNvSpPr txBox="1"/>
          <p:nvPr/>
        </p:nvSpPr>
        <p:spPr>
          <a:xfrm>
            <a:off x="2705100" y="-70601"/>
            <a:ext cx="7343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Saturday Program staff will leave all left over items in the designated refrigeration unit for pick up on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following Monday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6B73D31-0589-4CE7-3B8B-9FB89CCC2DC3}"/>
              </a:ext>
            </a:extLst>
          </p:cNvPr>
          <p:cNvCxnSpPr/>
          <p:nvPr/>
        </p:nvCxnSpPr>
        <p:spPr>
          <a:xfrm>
            <a:off x="-4991100" y="3582407"/>
            <a:ext cx="2616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1262369-AB3C-062A-D913-962558A87F16}"/>
              </a:ext>
            </a:extLst>
          </p:cNvPr>
          <p:cNvGrpSpPr/>
          <p:nvPr/>
        </p:nvGrpSpPr>
        <p:grpSpPr>
          <a:xfrm>
            <a:off x="3317822" y="3173076"/>
            <a:ext cx="1162050" cy="1119863"/>
            <a:chOff x="7954133" y="3385451"/>
            <a:chExt cx="1879355" cy="1499337"/>
          </a:xfrm>
        </p:grpSpPr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4C5E2C32-9CA3-C5D8-0891-78F543F0EEEA}"/>
                </a:ext>
              </a:extLst>
            </p:cNvPr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6A60DDF-ACD8-D92B-CEAE-B443E209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271" y="3943331"/>
              <a:ext cx="449209" cy="631476"/>
            </a:xfrm>
            <a:prstGeom prst="rect">
              <a:avLst/>
            </a:prstGeom>
          </p:spPr>
        </p:pic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05683215-2362-CA32-4A78-6BFDD1969876}"/>
                </a:ext>
              </a:extLst>
            </p:cNvPr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5A991D57-8849-560F-95CC-1ADBD6A65EE7}"/>
                </a:ext>
              </a:extLst>
            </p:cNvPr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842640E2-3E82-5DD4-3A4B-8BF3C2E2B4B1}"/>
              </a:ext>
            </a:extLst>
          </p:cNvPr>
          <p:cNvGrpSpPr/>
          <p:nvPr/>
        </p:nvGrpSpPr>
        <p:grpSpPr>
          <a:xfrm>
            <a:off x="4317084" y="3465469"/>
            <a:ext cx="1146300" cy="582464"/>
            <a:chOff x="5445025" y="4921153"/>
            <a:chExt cx="1146300" cy="582464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81EB29B1-9DB7-FD4E-473D-19A4C3DF5569}"/>
                </a:ext>
              </a:extLst>
            </p:cNvPr>
            <p:cNvGrpSpPr/>
            <p:nvPr/>
          </p:nvGrpSpPr>
          <p:grpSpPr>
            <a:xfrm>
              <a:off x="5445025" y="4921153"/>
              <a:ext cx="1146300" cy="582464"/>
              <a:chOff x="4133610" y="1855168"/>
              <a:chExt cx="1719477" cy="910892"/>
            </a:xfrm>
          </p:grpSpPr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1A84ED39-63C5-C3FF-361E-9B674090C6C8}"/>
                  </a:ext>
                </a:extLst>
              </p:cNvPr>
              <p:cNvSpPr/>
              <p:nvPr/>
            </p:nvSpPr>
            <p:spPr>
              <a:xfrm>
                <a:off x="4133610" y="1855168"/>
                <a:ext cx="1712797" cy="910892"/>
              </a:xfrm>
              <a:prstGeom prst="cube">
                <a:avLst>
                  <a:gd name="adj" fmla="val 50195"/>
                </a:avLst>
              </a:prstGeom>
              <a:solidFill>
                <a:srgbClr val="0033C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" name="Block Arc 1033">
                <a:extLst>
                  <a:ext uri="{FF2B5EF4-FFF2-40B4-BE49-F238E27FC236}">
                    <a16:creationId xmlns:a16="http://schemas.microsoft.com/office/drawing/2014/main" id="{AF55DF0D-EF9C-1200-8AE4-A2022646AD1D}"/>
                  </a:ext>
                </a:extLst>
              </p:cNvPr>
              <p:cNvSpPr/>
              <p:nvPr/>
            </p:nvSpPr>
            <p:spPr>
              <a:xfrm rot="10343854">
                <a:off x="5466267" y="1877716"/>
                <a:ext cx="386820" cy="691658"/>
              </a:xfrm>
              <a:prstGeom prst="blockArc">
                <a:avLst>
                  <a:gd name="adj1" fmla="val 7132485"/>
                  <a:gd name="adj2" fmla="val 20724167"/>
                  <a:gd name="adj3" fmla="val 17396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32" name="Picture 1031">
              <a:extLst>
                <a:ext uri="{FF2B5EF4-FFF2-40B4-BE49-F238E27FC236}">
                  <a16:creationId xmlns:a16="http://schemas.microsoft.com/office/drawing/2014/main" id="{8B87C849-9871-8F41-6B48-6604268F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800" y="5153273"/>
              <a:ext cx="255375" cy="350344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pic>
        <p:nvPicPr>
          <p:cNvPr id="1060" name="Picture 6" descr="Vector Garbage Garbage Heap Cartoon Garbage Png Transparent Clipart Images">
            <a:extLst>
              <a:ext uri="{FF2B5EF4-FFF2-40B4-BE49-F238E27FC236}">
                <a16:creationId xmlns:a16="http://schemas.microsoft.com/office/drawing/2014/main" id="{E246131A-B864-D259-2552-BCB42631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7" y="3677219"/>
            <a:ext cx="1974176" cy="30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FA0D7B-B646-D099-B73A-D3E9CCAFE02C}"/>
              </a:ext>
            </a:extLst>
          </p:cNvPr>
          <p:cNvSpPr/>
          <p:nvPr/>
        </p:nvSpPr>
        <p:spPr>
          <a:xfrm>
            <a:off x="3281090" y="3799539"/>
            <a:ext cx="2168247" cy="551005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D4853513-023B-6D15-38BF-49C26A0CF3DC}"/>
              </a:ext>
            </a:extLst>
          </p:cNvPr>
          <p:cNvSpPr txBox="1"/>
          <p:nvPr/>
        </p:nvSpPr>
        <p:spPr>
          <a:xfrm>
            <a:off x="2631331" y="76521"/>
            <a:ext cx="749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Only whole untampered with fruits and non-perishable items will be returned to stock.</a:t>
            </a:r>
          </a:p>
        </p:txBody>
      </p:sp>
      <p:pic>
        <p:nvPicPr>
          <p:cNvPr id="1037" name="Picture 1036" descr="Download High Quality sandwich clipart cartoon Transparent PNG Images - Art Prim clip arts 2019">
            <a:extLst>
              <a:ext uri="{FF2B5EF4-FFF2-40B4-BE49-F238E27FC236}">
                <a16:creationId xmlns:a16="http://schemas.microsoft.com/office/drawing/2014/main" id="{39902EA1-D6E6-BD52-38FD-9DE7D981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0889">
            <a:off x="4458631" y="2980660"/>
            <a:ext cx="609025" cy="45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80C3B1C9-8453-713F-3AC4-2370ED1B5A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578" y1="11837" x2="6375" y2="3265"/>
                        <a14:foregroundMark x1="6773" y1="2857" x2="13147" y2="2857"/>
                        <a14:foregroundMark x1="94422" y1="16735" x2="99203" y2="31837"/>
                        <a14:foregroundMark x1="3586" y1="88571" x2="34263" y2="88571"/>
                        <a14:foregroundMark x1="12749" y1="2041" x2="48207" y2="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17" y="2862569"/>
            <a:ext cx="825572" cy="68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8" name="Picture 1037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4662C74D-0026-420C-3B4A-FAB3221A3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>
            <a:off x="4068686" y="2936379"/>
            <a:ext cx="659268" cy="66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035" descr="Apple Cartoon Fruit Cartoon Of Apples Transparent | My XXX Hot Girl">
            <a:extLst>
              <a:ext uri="{FF2B5EF4-FFF2-40B4-BE49-F238E27FC236}">
                <a16:creationId xmlns:a16="http://schemas.microsoft.com/office/drawing/2014/main" id="{0B75BA65-5591-E9E7-2A9A-36BB8958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922" flipH="1">
            <a:off x="5847841" y="3049942"/>
            <a:ext cx="491150" cy="4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07B18-1914-817F-E069-C29DEDC81193}"/>
              </a:ext>
            </a:extLst>
          </p:cNvPr>
          <p:cNvGrpSpPr/>
          <p:nvPr/>
        </p:nvGrpSpPr>
        <p:grpSpPr>
          <a:xfrm>
            <a:off x="12689739" y="3037303"/>
            <a:ext cx="3154339" cy="2828195"/>
            <a:chOff x="6935661" y="3096296"/>
            <a:chExt cx="3154339" cy="29281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7BB82FD-763A-09EC-B331-246552F4DB96}"/>
                </a:ext>
              </a:extLst>
            </p:cNvPr>
            <p:cNvGrpSpPr/>
            <p:nvPr/>
          </p:nvGrpSpPr>
          <p:grpSpPr>
            <a:xfrm>
              <a:off x="6935661" y="3535334"/>
              <a:ext cx="3154339" cy="2489132"/>
              <a:chOff x="6999514" y="3611694"/>
              <a:chExt cx="3154339" cy="248913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01762EF-2719-772F-3931-398EFBBA5C73}"/>
                  </a:ext>
                </a:extLst>
              </p:cNvPr>
              <p:cNvSpPr/>
              <p:nvPr/>
            </p:nvSpPr>
            <p:spPr>
              <a:xfrm>
                <a:off x="6999514" y="3611694"/>
                <a:ext cx="3154339" cy="2297147"/>
              </a:xfrm>
              <a:custGeom>
                <a:avLst/>
                <a:gdLst>
                  <a:gd name="connsiteX0" fmla="*/ 303291 w 3154339"/>
                  <a:gd name="connsiteY0" fmla="*/ 1134477 h 2297147"/>
                  <a:gd name="connsiteX1" fmla="*/ 303291 w 3154339"/>
                  <a:gd name="connsiteY1" fmla="*/ 1928709 h 2297147"/>
                  <a:gd name="connsiteX2" fmla="*/ 2899243 w 3154339"/>
                  <a:gd name="connsiteY2" fmla="*/ 1928709 h 2297147"/>
                  <a:gd name="connsiteX3" fmla="*/ 2899243 w 3154339"/>
                  <a:gd name="connsiteY3" fmla="*/ 1134477 h 2297147"/>
                  <a:gd name="connsiteX4" fmla="*/ 314122 w 3154339"/>
                  <a:gd name="connsiteY4" fmla="*/ 187845 h 2297147"/>
                  <a:gd name="connsiteX5" fmla="*/ 314122 w 3154339"/>
                  <a:gd name="connsiteY5" fmla="*/ 982077 h 2297147"/>
                  <a:gd name="connsiteX6" fmla="*/ 2910074 w 3154339"/>
                  <a:gd name="connsiteY6" fmla="*/ 982077 h 2297147"/>
                  <a:gd name="connsiteX7" fmla="*/ 2910074 w 3154339"/>
                  <a:gd name="connsiteY7" fmla="*/ 187845 h 2297147"/>
                  <a:gd name="connsiteX8" fmla="*/ 0 w 3154339"/>
                  <a:gd name="connsiteY8" fmla="*/ 0 h 2297147"/>
                  <a:gd name="connsiteX9" fmla="*/ 3154339 w 3154339"/>
                  <a:gd name="connsiteY9" fmla="*/ 0 h 2297147"/>
                  <a:gd name="connsiteX10" fmla="*/ 3154339 w 3154339"/>
                  <a:gd name="connsiteY10" fmla="*/ 2297147 h 2297147"/>
                  <a:gd name="connsiteX11" fmla="*/ 0 w 3154339"/>
                  <a:gd name="connsiteY11" fmla="*/ 2297147 h 22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54339" h="2297147">
                    <a:moveTo>
                      <a:pt x="303291" y="1134477"/>
                    </a:moveTo>
                    <a:lnTo>
                      <a:pt x="303291" y="1928709"/>
                    </a:lnTo>
                    <a:lnTo>
                      <a:pt x="2899243" y="1928709"/>
                    </a:lnTo>
                    <a:lnTo>
                      <a:pt x="2899243" y="1134477"/>
                    </a:lnTo>
                    <a:close/>
                    <a:moveTo>
                      <a:pt x="314122" y="187845"/>
                    </a:moveTo>
                    <a:lnTo>
                      <a:pt x="314122" y="982077"/>
                    </a:lnTo>
                    <a:lnTo>
                      <a:pt x="2910074" y="982077"/>
                    </a:lnTo>
                    <a:lnTo>
                      <a:pt x="2910074" y="187845"/>
                    </a:lnTo>
                    <a:close/>
                    <a:moveTo>
                      <a:pt x="0" y="0"/>
                    </a:moveTo>
                    <a:lnTo>
                      <a:pt x="3154339" y="0"/>
                    </a:lnTo>
                    <a:lnTo>
                      <a:pt x="3154339" y="2297147"/>
                    </a:lnTo>
                    <a:lnTo>
                      <a:pt x="0" y="229714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B617B435-1127-C135-85B1-36C0202BF1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3614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3EA0D79E-1EA4-2D35-32F4-63A569F88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5287CA75-9AC8-AAD6-89D5-FF74F0764A2A}"/>
                </a:ext>
              </a:extLst>
            </p:cNvPr>
            <p:cNvSpPr/>
            <p:nvPr/>
          </p:nvSpPr>
          <p:spPr>
            <a:xfrm rot="16200000">
              <a:off x="9747283" y="3203109"/>
              <a:ext cx="448282" cy="234656"/>
            </a:xfrm>
            <a:prstGeom prst="flowChartDelay">
              <a:avLst/>
            </a:prstGeom>
            <a:solidFill>
              <a:srgbClr val="2C32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890D26-675D-E225-DD4A-46EFB82D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71197" y="981057"/>
            <a:ext cx="2168247" cy="4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760D88-264E-E3E7-5CB0-65CC4D92BB51}"/>
              </a:ext>
            </a:extLst>
          </p:cNvPr>
          <p:cNvGrpSpPr/>
          <p:nvPr/>
        </p:nvGrpSpPr>
        <p:grpSpPr>
          <a:xfrm>
            <a:off x="3887080" y="2636341"/>
            <a:ext cx="1447366" cy="931672"/>
            <a:chOff x="6915310" y="2593386"/>
            <a:chExt cx="1447366" cy="93167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75298B-A8AA-8FE8-07C5-8A404A92B856}"/>
                </a:ext>
              </a:extLst>
            </p:cNvPr>
            <p:cNvSpPr/>
            <p:nvPr/>
          </p:nvSpPr>
          <p:spPr>
            <a:xfrm>
              <a:off x="6985660" y="2593386"/>
              <a:ext cx="1316187" cy="93167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Delay 34">
              <a:extLst>
                <a:ext uri="{FF2B5EF4-FFF2-40B4-BE49-F238E27FC236}">
                  <a16:creationId xmlns:a16="http://schemas.microsoft.com/office/drawing/2014/main" id="{584B0E7B-6F50-A6EC-DBD6-353460F0732B}"/>
                </a:ext>
              </a:extLst>
            </p:cNvPr>
            <p:cNvSpPr/>
            <p:nvPr/>
          </p:nvSpPr>
          <p:spPr>
            <a:xfrm rot="16918763">
              <a:off x="6723054" y="3031169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Delay 46">
              <a:extLst>
                <a:ext uri="{FF2B5EF4-FFF2-40B4-BE49-F238E27FC236}">
                  <a16:creationId xmlns:a16="http://schemas.microsoft.com/office/drawing/2014/main" id="{C9F7DE17-CC93-D401-85D1-094553D8EE26}"/>
                </a:ext>
              </a:extLst>
            </p:cNvPr>
            <p:cNvSpPr/>
            <p:nvPr/>
          </p:nvSpPr>
          <p:spPr>
            <a:xfrm rot="15713191">
              <a:off x="8114315" y="2971996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F380B8-4F63-3349-6D60-161105C5B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138" y="2668978"/>
              <a:ext cx="447578" cy="76002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AABF69-F8FB-3BF5-706A-A11770FE1008}"/>
              </a:ext>
            </a:extLst>
          </p:cNvPr>
          <p:cNvGrpSpPr/>
          <p:nvPr/>
        </p:nvGrpSpPr>
        <p:grpSpPr>
          <a:xfrm>
            <a:off x="5342362" y="2851368"/>
            <a:ext cx="1417769" cy="683691"/>
            <a:chOff x="8345464" y="3043872"/>
            <a:chExt cx="1417769" cy="49146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11BE5C-D510-FE87-57E0-854850D94612}"/>
                </a:ext>
              </a:extLst>
            </p:cNvPr>
            <p:cNvSpPr/>
            <p:nvPr/>
          </p:nvSpPr>
          <p:spPr>
            <a:xfrm>
              <a:off x="8397106" y="3062828"/>
              <a:ext cx="1316187" cy="472506"/>
            </a:xfrm>
            <a:prstGeom prst="rect">
              <a:avLst/>
            </a:prstGeom>
            <a:solidFill>
              <a:srgbClr val="0029A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6BD905F-CA38-15B5-EEA1-D2A1A446E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989" y="3043872"/>
              <a:ext cx="277757" cy="471653"/>
            </a:xfrm>
            <a:prstGeom prst="rect">
              <a:avLst/>
            </a:prstGeom>
          </p:spPr>
        </p:pic>
        <p:sp>
          <p:nvSpPr>
            <p:cNvPr id="51" name="Flowchart: Delay 50">
              <a:extLst>
                <a:ext uri="{FF2B5EF4-FFF2-40B4-BE49-F238E27FC236}">
                  <a16:creationId xmlns:a16="http://schemas.microsoft.com/office/drawing/2014/main" id="{9552335B-FF9F-B137-9191-DE6D9B2B6FAA}"/>
                </a:ext>
              </a:extLst>
            </p:cNvPr>
            <p:cNvSpPr/>
            <p:nvPr/>
          </p:nvSpPr>
          <p:spPr>
            <a:xfrm rot="16918763">
              <a:off x="8251630" y="3240881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Delay 51">
              <a:extLst>
                <a:ext uri="{FF2B5EF4-FFF2-40B4-BE49-F238E27FC236}">
                  <a16:creationId xmlns:a16="http://schemas.microsoft.com/office/drawing/2014/main" id="{61F369B6-ADE6-AFD9-493E-4D41E44F3536}"/>
                </a:ext>
              </a:extLst>
            </p:cNvPr>
            <p:cNvSpPr/>
            <p:nvPr/>
          </p:nvSpPr>
          <p:spPr>
            <a:xfrm rot="15471230">
              <a:off x="9622256" y="3256127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2">
            <a:extLst>
              <a:ext uri="{FF2B5EF4-FFF2-40B4-BE49-F238E27FC236}">
                <a16:creationId xmlns:a16="http://schemas.microsoft.com/office/drawing/2014/main" id="{566FF672-ECD9-21AA-35D3-582F2200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97" y="1323498"/>
            <a:ext cx="1189702" cy="46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TextBox 1058">
            <a:extLst>
              <a:ext uri="{FF2B5EF4-FFF2-40B4-BE49-F238E27FC236}">
                <a16:creationId xmlns:a16="http://schemas.microsoft.com/office/drawing/2014/main" id="{C50D83F7-7F5F-7091-E46A-5E98BE49F8C4}"/>
              </a:ext>
            </a:extLst>
          </p:cNvPr>
          <p:cNvSpPr txBox="1"/>
          <p:nvPr/>
        </p:nvSpPr>
        <p:spPr>
          <a:xfrm>
            <a:off x="8610440" y="2077035"/>
            <a:ext cx="1783502" cy="369332"/>
          </a:xfrm>
          <a:prstGeom prst="rect">
            <a:avLst/>
          </a:prstGeom>
          <a:solidFill>
            <a:srgbClr val="B15E4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Return to Stock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3884B542-BC62-7F47-CD1D-B0592C4F8C68}"/>
              </a:ext>
            </a:extLst>
          </p:cNvPr>
          <p:cNvSpPr txBox="1"/>
          <p:nvPr/>
        </p:nvSpPr>
        <p:spPr>
          <a:xfrm>
            <a:off x="580409" y="3520839"/>
            <a:ext cx="946093" cy="369332"/>
          </a:xfrm>
          <a:prstGeom prst="rect">
            <a:avLst/>
          </a:prstGeom>
          <a:solidFill>
            <a:srgbClr val="B15E4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Discard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F70FA2D2-D429-6321-7FCB-92E6FDF28E27}"/>
              </a:ext>
            </a:extLst>
          </p:cNvPr>
          <p:cNvSpPr txBox="1"/>
          <p:nvPr/>
        </p:nvSpPr>
        <p:spPr>
          <a:xfrm>
            <a:off x="3838670" y="23041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All other items will be discarded</a:t>
            </a:r>
          </a:p>
        </p:txBody>
      </p:sp>
    </p:spTree>
    <p:extLst>
      <p:ext uri="{BB962C8B-B14F-4D97-AF65-F5344CB8AC3E}">
        <p14:creationId xmlns:p14="http://schemas.microsoft.com/office/powerpoint/2010/main" val="31947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72084 0.0180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72317 0.0127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5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352 -0.206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034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00104 -0.1641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20671 L 0.30026 -0.03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7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6412 L 0.37995 -0.036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636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763 L -0.00625 -0.167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01446 -0.202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16759 L -0.30717 0.2217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1930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19491 L -0.39192 0.1916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88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35" grpId="0"/>
      <p:bldP spid="1035" grpId="1"/>
      <p:bldP spid="1059" grpId="0" animBg="1"/>
      <p:bldP spid="1061" grpId="0" animBg="1"/>
      <p:bldP spid="106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C2EFD94D-D901-718C-A061-D8726D10041E}"/>
              </a:ext>
            </a:extLst>
          </p:cNvPr>
          <p:cNvGrpSpPr/>
          <p:nvPr/>
        </p:nvGrpSpPr>
        <p:grpSpPr>
          <a:xfrm>
            <a:off x="9763806" y="4596685"/>
            <a:ext cx="1568903" cy="1568903"/>
            <a:chOff x="13519377" y="1270642"/>
            <a:chExt cx="1568903" cy="1568903"/>
          </a:xfrm>
        </p:grpSpPr>
        <p:sp>
          <p:nvSpPr>
            <p:cNvPr id="91" name="Flowchart: Connector 90">
              <a:extLst>
                <a:ext uri="{FF2B5EF4-FFF2-40B4-BE49-F238E27FC236}">
                  <a16:creationId xmlns:a16="http://schemas.microsoft.com/office/drawing/2014/main" id="{EFCF8462-E20E-7D04-AABA-3430F9A6AC3C}"/>
                </a:ext>
              </a:extLst>
            </p:cNvPr>
            <p:cNvSpPr/>
            <p:nvPr/>
          </p:nvSpPr>
          <p:spPr>
            <a:xfrm>
              <a:off x="13541829" y="1270642"/>
              <a:ext cx="1524000" cy="1548757"/>
            </a:xfrm>
            <a:prstGeom prst="flowChartConnector">
              <a:avLst/>
            </a:prstGeom>
            <a:solidFill>
              <a:srgbClr val="8000F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36" descr="Circle Png - ClipArt Best">
              <a:extLst>
                <a:ext uri="{FF2B5EF4-FFF2-40B4-BE49-F238E27FC236}">
                  <a16:creationId xmlns:a16="http://schemas.microsoft.com/office/drawing/2014/main" id="{7DACF67B-80F4-BFDB-D783-1A8727BE6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9377" y="1270642"/>
              <a:ext cx="1568903" cy="1568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A6EFA6E-5469-9783-73CB-69FCF01E7CE7}"/>
                </a:ext>
              </a:extLst>
            </p:cNvPr>
            <p:cNvSpPr txBox="1"/>
            <p:nvPr/>
          </p:nvSpPr>
          <p:spPr>
            <a:xfrm>
              <a:off x="13590547" y="1731927"/>
              <a:ext cx="1426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lackadder ITC" panose="04020505051007020D02" pitchFamily="82" charset="0"/>
                </a:rPr>
                <a:t>Queen Bee designs </a:t>
              </a:r>
            </a:p>
          </p:txBody>
        </p:sp>
      </p:grpSp>
      <p:pic>
        <p:nvPicPr>
          <p:cNvPr id="1034" name="Picture 10" descr="Empty room interior design 4319227 Vector Art at Vecteezy">
            <a:extLst>
              <a:ext uri="{FF2B5EF4-FFF2-40B4-BE49-F238E27FC236}">
                <a16:creationId xmlns:a16="http://schemas.microsoft.com/office/drawing/2014/main" id="{16C19FEA-5E28-88B5-9B29-1255AF53F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22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emium Vector | Cartoon kitchen workspace of a restaurant kitchen">
            <a:extLst>
              <a:ext uri="{FF2B5EF4-FFF2-40B4-BE49-F238E27FC236}">
                <a16:creationId xmlns:a16="http://schemas.microsoft.com/office/drawing/2014/main" id="{31B70012-C1C9-A8AC-159C-A600238B3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4" y="0"/>
            <a:ext cx="3790951" cy="30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00E0D56-2F59-F961-9626-4BB99B6A143D}"/>
              </a:ext>
            </a:extLst>
          </p:cNvPr>
          <p:cNvSpPr/>
          <p:nvPr/>
        </p:nvSpPr>
        <p:spPr>
          <a:xfrm>
            <a:off x="6391274" y="2936804"/>
            <a:ext cx="3790951" cy="1473271"/>
          </a:xfrm>
          <a:prstGeom prst="rect">
            <a:avLst/>
          </a:prstGeom>
          <a:solidFill>
            <a:srgbClr val="7E8D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930+ Restaurant Sink Stock Illustrations, Royalty-Free Vector Graphics &amp; Clip Art - iStock">
            <a:extLst>
              <a:ext uri="{FF2B5EF4-FFF2-40B4-BE49-F238E27FC236}">
                <a16:creationId xmlns:a16="http://schemas.microsoft.com/office/drawing/2014/main" id="{48D5DC3D-0D17-8BD9-0AF2-D07AA57E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54064" r="70098" b="3755"/>
          <a:stretch/>
        </p:blipFill>
        <p:spPr bwMode="auto">
          <a:xfrm>
            <a:off x="1562100" y="1714500"/>
            <a:ext cx="15049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930+ Restaurant Sink Stock Illustrations, Royalty-Free Vector Graphics &amp; Clip Art - iStock">
            <a:extLst>
              <a:ext uri="{FF2B5EF4-FFF2-40B4-BE49-F238E27FC236}">
                <a16:creationId xmlns:a16="http://schemas.microsoft.com/office/drawing/2014/main" id="{53B1CC1B-2F4A-5EA6-37E8-8487ED87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3" t="53697" r="40445" b="4121"/>
          <a:stretch/>
        </p:blipFill>
        <p:spPr bwMode="auto">
          <a:xfrm>
            <a:off x="3220719" y="1714499"/>
            <a:ext cx="1600201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Bookshelf Clipart Cartoon Bookshelf Cartoon Transparent Free For - Riset">
            <a:extLst>
              <a:ext uri="{FF2B5EF4-FFF2-40B4-BE49-F238E27FC236}">
                <a16:creationId xmlns:a16="http://schemas.microsoft.com/office/drawing/2014/main" id="{BDCC2DD6-5FDA-B31B-E3C8-269EBEC5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04"/>
            <a:ext cx="2921000" cy="16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Bookshelf Cartoon Png">
            <a:extLst>
              <a:ext uri="{FF2B5EF4-FFF2-40B4-BE49-F238E27FC236}">
                <a16:creationId xmlns:a16="http://schemas.microsoft.com/office/drawing/2014/main" id="{EAF7DDF0-C33C-067B-672B-468DDE7FE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59" y="2930866"/>
            <a:ext cx="3217441" cy="16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66C91167-CA0D-6479-C3C6-6BE4B1BD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9" y="1112720"/>
            <a:ext cx="5300241" cy="52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Speech Bubble: Oval 81">
            <a:extLst>
              <a:ext uri="{FF2B5EF4-FFF2-40B4-BE49-F238E27FC236}">
                <a16:creationId xmlns:a16="http://schemas.microsoft.com/office/drawing/2014/main" id="{2D9135F7-1084-2410-AB41-C4DA00747D1E}"/>
              </a:ext>
            </a:extLst>
          </p:cNvPr>
          <p:cNvSpPr/>
          <p:nvPr/>
        </p:nvSpPr>
        <p:spPr>
          <a:xfrm>
            <a:off x="3863161" y="57473"/>
            <a:ext cx="4495219" cy="2201333"/>
          </a:xfrm>
          <a:prstGeom prst="wedgeEllipseCallout">
            <a:avLst>
              <a:gd name="adj1" fmla="val -80568"/>
              <a:gd name="adj2" fmla="val 69808"/>
            </a:avLst>
          </a:prstGeom>
          <a:solidFill>
            <a:srgbClr val="B1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8FD5D5A-817B-D7A6-5374-B507EF0BE431}"/>
              </a:ext>
            </a:extLst>
          </p:cNvPr>
          <p:cNvSpPr txBox="1"/>
          <p:nvPr/>
        </p:nvSpPr>
        <p:spPr>
          <a:xfrm>
            <a:off x="4563695" y="411644"/>
            <a:ext cx="3064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Once I’ve discarded all perishable items. I can now enter my productions and daily entry.</a:t>
            </a:r>
          </a:p>
        </p:txBody>
      </p:sp>
      <p:pic>
        <p:nvPicPr>
          <p:cNvPr id="2" name="Picture 34">
            <a:extLst>
              <a:ext uri="{FF2B5EF4-FFF2-40B4-BE49-F238E27FC236}">
                <a16:creationId xmlns:a16="http://schemas.microsoft.com/office/drawing/2014/main" id="{7C8C5BFC-C184-701A-1CD1-ABE29B18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3095" y="945604"/>
            <a:ext cx="1130458" cy="20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Empty room interior design 4319227 Vector Art at Vecteezy">
            <a:extLst>
              <a:ext uri="{FF2B5EF4-FFF2-40B4-BE49-F238E27FC236}">
                <a16:creationId xmlns:a16="http://schemas.microsoft.com/office/drawing/2014/main" id="{4C44A34F-C6A1-2B21-7C06-E783959AB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0" t="22683" r="1" b="26646"/>
          <a:stretch/>
        </p:blipFill>
        <p:spPr bwMode="auto">
          <a:xfrm>
            <a:off x="10182224" y="0"/>
            <a:ext cx="2009775" cy="449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55 -0.00254 L -1.25E-6 2.01662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FBB7C958-0214-201F-C057-E9567949B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20" b="24641"/>
          <a:stretch/>
        </p:blipFill>
        <p:spPr bwMode="auto">
          <a:xfrm rot="5400000">
            <a:off x="1663401" y="3603559"/>
            <a:ext cx="1591040" cy="491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D9CA0-1E05-B9B6-958F-D401E6433C63}"/>
              </a:ext>
            </a:extLst>
          </p:cNvPr>
          <p:cNvSpPr txBox="1"/>
          <p:nvPr/>
        </p:nvSpPr>
        <p:spPr>
          <a:xfrm>
            <a:off x="217715" y="221439"/>
            <a:ext cx="9715288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1500" dirty="0">
                <a:latin typeface="+mj-lt"/>
                <a:ea typeface="+mj-ea"/>
                <a:cs typeface="+mj-cs"/>
              </a:rPr>
              <a:t>Creating Saturday Productions</a:t>
            </a:r>
          </a:p>
        </p:txBody>
      </p:sp>
      <p:pic>
        <p:nvPicPr>
          <p:cNvPr id="4" name="Picture 4" descr="Monitor PNG Image - PurePNG | Free transparent CC0 PNG Image Library">
            <a:extLst>
              <a:ext uri="{FF2B5EF4-FFF2-40B4-BE49-F238E27FC236}">
                <a16:creationId xmlns:a16="http://schemas.microsoft.com/office/drawing/2014/main" id="{670C7334-D467-BBA5-F5A4-BE9D4709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453" y="2432119"/>
            <a:ext cx="4843727" cy="37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444E3-8B06-C527-4371-20605D0E21BC}"/>
              </a:ext>
            </a:extLst>
          </p:cNvPr>
          <p:cNvSpPr txBox="1"/>
          <p:nvPr/>
        </p:nvSpPr>
        <p:spPr>
          <a:xfrm>
            <a:off x="5475513" y="1817914"/>
            <a:ext cx="6590381" cy="50400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>
                <a:latin typeface="Century Gothic" panose="020B0502020202020204" pitchFamily="34" charset="0"/>
              </a:rPr>
              <a:t>Production Records </a:t>
            </a:r>
            <a:r>
              <a:rPr lang="en-US" sz="2400" dirty="0">
                <a:latin typeface="Century Gothic" panose="020B0502020202020204" pitchFamily="34" charset="0"/>
              </a:rPr>
              <a:t>must be created for all Saturday Programs and all serving periods under main site.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Go to </a:t>
            </a:r>
            <a:r>
              <a:rPr lang="en-US" sz="2400" i="1" dirty="0">
                <a:latin typeface="Century Gothic" panose="020B0502020202020204" pitchFamily="34" charset="0"/>
              </a:rPr>
              <a:t>Back of House.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Click </a:t>
            </a:r>
            <a:r>
              <a:rPr lang="en-US" sz="2400" i="1" dirty="0">
                <a:latin typeface="Century Gothic" panose="020B0502020202020204" pitchFamily="34" charset="0"/>
              </a:rPr>
              <a:t>Productions.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Click </a:t>
            </a:r>
            <a:r>
              <a:rPr lang="en-US" sz="2400" i="1" dirty="0">
                <a:latin typeface="Century Gothic" panose="020B0502020202020204" pitchFamily="34" charset="0"/>
              </a:rPr>
              <a:t>Create Productions.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Next in the “</a:t>
            </a:r>
            <a:r>
              <a:rPr lang="en-US" sz="2400" b="1" dirty="0">
                <a:latin typeface="Century Gothic" panose="020B0502020202020204" pitchFamily="34" charset="0"/>
              </a:rPr>
              <a:t>select serving periods</a:t>
            </a:r>
            <a:r>
              <a:rPr lang="en-US" sz="2400" dirty="0">
                <a:latin typeface="Century Gothic" panose="020B0502020202020204" pitchFamily="34" charset="0"/>
              </a:rPr>
              <a:t>” area click individual, then select the serving period to create.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Then in the “ select site” area click individual, then choose the main site. 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Select the date you would like to create. 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Finally select </a:t>
            </a:r>
            <a:r>
              <a:rPr lang="en-US" sz="2400" i="1" dirty="0">
                <a:latin typeface="Century Gothic" panose="020B0502020202020204" pitchFamily="34" charset="0"/>
              </a:rPr>
              <a:t>Create Productions </a:t>
            </a:r>
            <a:r>
              <a:rPr lang="en-US" sz="2400" dirty="0">
                <a:latin typeface="Century Gothic" panose="020B0502020202020204" pitchFamily="34" charset="0"/>
              </a:rPr>
              <a:t>to create the Saturday productions for the site.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241F5B32-6331-34A6-8864-2D280A81FDE8}"/>
              </a:ext>
            </a:extLst>
          </p:cNvPr>
          <p:cNvSpPr/>
          <p:nvPr/>
        </p:nvSpPr>
        <p:spPr>
          <a:xfrm>
            <a:off x="4431090" y="5629475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rograms | Eidos Global">
            <a:extLst>
              <a:ext uri="{FF2B5EF4-FFF2-40B4-BE49-F238E27FC236}">
                <a16:creationId xmlns:a16="http://schemas.microsoft.com/office/drawing/2014/main" id="{DCB1053B-5150-2138-F98E-F85A328D4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r="-16779" b="14243"/>
          <a:stretch/>
        </p:blipFill>
        <p:spPr bwMode="auto">
          <a:xfrm rot="10800000">
            <a:off x="6438900" y="-1"/>
            <a:ext cx="5753100" cy="200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screenshot of a computer">
            <a:extLst>
              <a:ext uri="{FF2B5EF4-FFF2-40B4-BE49-F238E27FC236}">
                <a16:creationId xmlns:a16="http://schemas.microsoft.com/office/drawing/2014/main" id="{796F9376-63F8-A948-2FDD-00006F7D7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2" y="2678369"/>
            <a:ext cx="4305910" cy="2610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D8F256-0044-8BE0-20C8-3230E194133D}"/>
              </a:ext>
            </a:extLst>
          </p:cNvPr>
          <p:cNvSpPr/>
          <p:nvPr/>
        </p:nvSpPr>
        <p:spPr>
          <a:xfrm>
            <a:off x="1624484" y="3450772"/>
            <a:ext cx="1307123" cy="13626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0B0F8D32-8611-2076-4B58-7C313E436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2" y="2678369"/>
            <a:ext cx="4305910" cy="26103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3D22D1-9B71-B6F7-C5EE-75DECF97011A}"/>
              </a:ext>
            </a:extLst>
          </p:cNvPr>
          <p:cNvSpPr/>
          <p:nvPr/>
        </p:nvSpPr>
        <p:spPr>
          <a:xfrm>
            <a:off x="1665515" y="3028741"/>
            <a:ext cx="1412631" cy="17138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54F2EA-B6B8-EB9A-E159-FDD7D7297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507" y="3258088"/>
            <a:ext cx="2528199" cy="131970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386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ograms | Eidos Global">
            <a:extLst>
              <a:ext uri="{FF2B5EF4-FFF2-40B4-BE49-F238E27FC236}">
                <a16:creationId xmlns:a16="http://schemas.microsoft.com/office/drawing/2014/main" id="{6422ED93-74D7-08BD-43A2-05A09850F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b="4655"/>
          <a:stretch/>
        </p:blipFill>
        <p:spPr bwMode="auto">
          <a:xfrm rot="11267336">
            <a:off x="7903449" y="-171131"/>
            <a:ext cx="4385315" cy="2224989"/>
          </a:xfrm>
          <a:custGeom>
            <a:avLst/>
            <a:gdLst>
              <a:gd name="connsiteX0" fmla="*/ 4385315 w 4385315"/>
              <a:gd name="connsiteY0" fmla="*/ 1762699 h 2224989"/>
              <a:gd name="connsiteX1" fmla="*/ 1005658 w 4385315"/>
              <a:gd name="connsiteY1" fmla="*/ 2224989 h 2224989"/>
              <a:gd name="connsiteX2" fmla="*/ 0 w 4385315"/>
              <a:gd name="connsiteY2" fmla="*/ 2224989 h 2224989"/>
              <a:gd name="connsiteX3" fmla="*/ 0 w 4385315"/>
              <a:gd name="connsiteY3" fmla="*/ 0 h 2224989"/>
              <a:gd name="connsiteX4" fmla="*/ 4385315 w 4385315"/>
              <a:gd name="connsiteY4" fmla="*/ 0 h 22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315" h="2224989">
                <a:moveTo>
                  <a:pt x="4385315" y="1762699"/>
                </a:moveTo>
                <a:lnTo>
                  <a:pt x="1005658" y="2224989"/>
                </a:lnTo>
                <a:lnTo>
                  <a:pt x="0" y="2224989"/>
                </a:lnTo>
                <a:lnTo>
                  <a:pt x="0" y="0"/>
                </a:lnTo>
                <a:lnTo>
                  <a:pt x="4385315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F38FF8-F141-646B-D5D9-4322797EB269}"/>
              </a:ext>
            </a:extLst>
          </p:cNvPr>
          <p:cNvSpPr txBox="1">
            <a:spLocks/>
          </p:cNvSpPr>
          <p:nvPr/>
        </p:nvSpPr>
        <p:spPr>
          <a:xfrm>
            <a:off x="-172249" y="267748"/>
            <a:ext cx="11386100" cy="5469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ENTERING MEALS IN NEWTON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FFF2FF-2B02-B333-DA14-40237028C473}"/>
              </a:ext>
            </a:extLst>
          </p:cNvPr>
          <p:cNvSpPr txBox="1">
            <a:spLocks/>
          </p:cNvSpPr>
          <p:nvPr/>
        </p:nvSpPr>
        <p:spPr>
          <a:xfrm>
            <a:off x="6823634" y="2387071"/>
            <a:ext cx="5217173" cy="23644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following Monday after Saturday Meal Service, the Food Service Manager will enter all meal counts.</a:t>
            </a:r>
            <a:endParaRPr lang="en-US" i="1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ED9D3F69-69B0-A85F-A2BE-62FD625A9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20" b="24927"/>
          <a:stretch/>
        </p:blipFill>
        <p:spPr bwMode="auto">
          <a:xfrm rot="5400000">
            <a:off x="1654067" y="3612892"/>
            <a:ext cx="1591040" cy="48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onitor PNG Image - PurePNG | Free transparent CC0 PNG Image Library">
            <a:extLst>
              <a:ext uri="{FF2B5EF4-FFF2-40B4-BE49-F238E27FC236}">
                <a16:creationId xmlns:a16="http://schemas.microsoft.com/office/drawing/2014/main" id="{FE89340E-8070-4680-AB5A-F1DB2A15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93" y="1445450"/>
            <a:ext cx="6182770" cy="48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8A0304-B7D1-515C-8645-EA6E664AC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6" y="1800289"/>
            <a:ext cx="5490425" cy="3234932"/>
          </a:xfrm>
          <a:prstGeom prst="rect">
            <a:avLst/>
          </a:prstGeom>
        </p:spPr>
      </p:pic>
      <p:pic>
        <p:nvPicPr>
          <p:cNvPr id="14" name="Picture 13" descr="Aesthetic Boho Blob Shape and Outline Flower 11382403 PNG">
            <a:extLst>
              <a:ext uri="{FF2B5EF4-FFF2-40B4-BE49-F238E27FC236}">
                <a16:creationId xmlns:a16="http://schemas.microsoft.com/office/drawing/2014/main" id="{F50DA4AE-54FB-545E-A870-C2040DF96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7002" b="54840"/>
          <a:stretch/>
        </p:blipFill>
        <p:spPr bwMode="auto">
          <a:xfrm rot="19832870">
            <a:off x="7482779" y="4555254"/>
            <a:ext cx="5848533" cy="3097022"/>
          </a:xfrm>
          <a:custGeom>
            <a:avLst/>
            <a:gdLst>
              <a:gd name="connsiteX0" fmla="*/ 5848533 w 5848533"/>
              <a:gd name="connsiteY0" fmla="*/ 0 h 3097022"/>
              <a:gd name="connsiteX1" fmla="*/ 4099734 w 5848533"/>
              <a:gd name="connsiteY1" fmla="*/ 3097022 h 3097022"/>
              <a:gd name="connsiteX2" fmla="*/ 0 w 5848533"/>
              <a:gd name="connsiteY2" fmla="*/ 782020 h 3097022"/>
              <a:gd name="connsiteX3" fmla="*/ 0 w 5848533"/>
              <a:gd name="connsiteY3" fmla="*/ 0 h 309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8533" h="3097022">
                <a:moveTo>
                  <a:pt x="5848533" y="0"/>
                </a:moveTo>
                <a:lnTo>
                  <a:pt x="4099734" y="3097022"/>
                </a:lnTo>
                <a:lnTo>
                  <a:pt x="0" y="78202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84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B3731E1E-259C-5DD2-F5DC-3C4003EA4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20" b="24927"/>
          <a:stretch/>
        </p:blipFill>
        <p:spPr bwMode="auto">
          <a:xfrm rot="5400000">
            <a:off x="1654067" y="3612892"/>
            <a:ext cx="1591040" cy="48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nitor PNG Image - PurePNG | Free transparent CC0 PNG Image Library">
            <a:extLst>
              <a:ext uri="{FF2B5EF4-FFF2-40B4-BE49-F238E27FC236}">
                <a16:creationId xmlns:a16="http://schemas.microsoft.com/office/drawing/2014/main" id="{0CA49EDD-53BE-108D-2881-CE0FBCC7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93" y="1445450"/>
            <a:ext cx="6182770" cy="48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B9F89E-5DB6-AF7C-106A-EAEC1FEDF32D}"/>
              </a:ext>
            </a:extLst>
          </p:cNvPr>
          <p:cNvSpPr txBox="1">
            <a:spLocks/>
          </p:cNvSpPr>
          <p:nvPr/>
        </p:nvSpPr>
        <p:spPr>
          <a:xfrm>
            <a:off x="-172249" y="267748"/>
            <a:ext cx="11386100" cy="5469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ENTERING MEALS IN NEWTON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606E0-7B0D-22C7-F3F6-1FECC08FE7ED}"/>
              </a:ext>
            </a:extLst>
          </p:cNvPr>
          <p:cNvSpPr txBox="1"/>
          <p:nvPr/>
        </p:nvSpPr>
        <p:spPr>
          <a:xfrm>
            <a:off x="6657405" y="2371893"/>
            <a:ext cx="604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Click Start Operating Day (checklist)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3F7D3F-BED8-8846-44EC-8CC2DC5DC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6" y="1800289"/>
            <a:ext cx="5490425" cy="32349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C78BF-5EEE-5320-A6E0-659BFF823378}"/>
              </a:ext>
            </a:extLst>
          </p:cNvPr>
          <p:cNvSpPr/>
          <p:nvPr/>
        </p:nvSpPr>
        <p:spPr>
          <a:xfrm>
            <a:off x="512446" y="2016578"/>
            <a:ext cx="223158" cy="3211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C097DB-C434-A75A-2C7C-9C63F5B3E6E0}"/>
              </a:ext>
            </a:extLst>
          </p:cNvPr>
          <p:cNvCxnSpPr>
            <a:cxnSpLocks/>
          </p:cNvCxnSpPr>
          <p:nvPr/>
        </p:nvCxnSpPr>
        <p:spPr>
          <a:xfrm flipH="1" flipV="1">
            <a:off x="817880" y="2200532"/>
            <a:ext cx="5726288" cy="428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42327EB-83DC-57F4-114D-53E28076808E}"/>
              </a:ext>
            </a:extLst>
          </p:cNvPr>
          <p:cNvSpPr txBox="1"/>
          <p:nvPr/>
        </p:nvSpPr>
        <p:spPr>
          <a:xfrm>
            <a:off x="6657405" y="2894535"/>
            <a:ext cx="5383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Choose the date you would like to open</a:t>
            </a:r>
          </a:p>
        </p:txBody>
      </p:sp>
      <p:pic>
        <p:nvPicPr>
          <p:cNvPr id="18" name="Picture 17" descr="A screenshot of a calendar&#10;&#10;AI-generated content may be incorrect.">
            <a:extLst>
              <a:ext uri="{FF2B5EF4-FFF2-40B4-BE49-F238E27FC236}">
                <a16:creationId xmlns:a16="http://schemas.microsoft.com/office/drawing/2014/main" id="{8FDEBFD5-DBAC-C317-2AB7-BF1B8C10F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97" y="2449547"/>
            <a:ext cx="1615905" cy="193641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FB32E0-65BD-E524-4C1E-DFE1E0B077B3}"/>
              </a:ext>
            </a:extLst>
          </p:cNvPr>
          <p:cNvCxnSpPr/>
          <p:nvPr/>
        </p:nvCxnSpPr>
        <p:spPr>
          <a:xfrm flipH="1">
            <a:off x="4084320" y="3371588"/>
            <a:ext cx="2249643" cy="2402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840AFB-DD8B-FA11-DBB7-1879796FD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04" y="2223022"/>
            <a:ext cx="3258441" cy="24119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2698B3-F155-E20C-1D2B-BB3F0AD1E4C8}"/>
              </a:ext>
            </a:extLst>
          </p:cNvPr>
          <p:cNvSpPr txBox="1"/>
          <p:nvPr/>
        </p:nvSpPr>
        <p:spPr>
          <a:xfrm>
            <a:off x="6646959" y="3844906"/>
            <a:ext cx="9012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Select post operating day)Bank Deposit Tab will open.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A52FF8-5D14-B67A-906B-DC2CC2E5806B}"/>
              </a:ext>
            </a:extLst>
          </p:cNvPr>
          <p:cNvCxnSpPr>
            <a:cxnSpLocks/>
          </p:cNvCxnSpPr>
          <p:nvPr/>
        </p:nvCxnSpPr>
        <p:spPr>
          <a:xfrm flipH="1" flipV="1">
            <a:off x="4899175" y="3848642"/>
            <a:ext cx="1615559" cy="1414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esthetic Boho Blob Shape and Outline Flower 11382403 PNG">
            <a:extLst>
              <a:ext uri="{FF2B5EF4-FFF2-40B4-BE49-F238E27FC236}">
                <a16:creationId xmlns:a16="http://schemas.microsoft.com/office/drawing/2014/main" id="{CB822E3D-2794-61D9-5CA7-840D0257D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7002" b="54840"/>
          <a:stretch/>
        </p:blipFill>
        <p:spPr bwMode="auto">
          <a:xfrm rot="19832870">
            <a:off x="7482779" y="4555254"/>
            <a:ext cx="5848533" cy="3097022"/>
          </a:xfrm>
          <a:custGeom>
            <a:avLst/>
            <a:gdLst>
              <a:gd name="connsiteX0" fmla="*/ 5848533 w 5848533"/>
              <a:gd name="connsiteY0" fmla="*/ 0 h 3097022"/>
              <a:gd name="connsiteX1" fmla="*/ 4099734 w 5848533"/>
              <a:gd name="connsiteY1" fmla="*/ 3097022 h 3097022"/>
              <a:gd name="connsiteX2" fmla="*/ 0 w 5848533"/>
              <a:gd name="connsiteY2" fmla="*/ 782020 h 3097022"/>
              <a:gd name="connsiteX3" fmla="*/ 0 w 5848533"/>
              <a:gd name="connsiteY3" fmla="*/ 0 h 309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8533" h="3097022">
                <a:moveTo>
                  <a:pt x="5848533" y="0"/>
                </a:moveTo>
                <a:lnTo>
                  <a:pt x="4099734" y="3097022"/>
                </a:lnTo>
                <a:lnTo>
                  <a:pt x="0" y="78202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Programs | Eidos Global">
            <a:extLst>
              <a:ext uri="{FF2B5EF4-FFF2-40B4-BE49-F238E27FC236}">
                <a16:creationId xmlns:a16="http://schemas.microsoft.com/office/drawing/2014/main" id="{39273238-6778-D452-FF60-5A7D45402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b="4655"/>
          <a:stretch/>
        </p:blipFill>
        <p:spPr bwMode="auto">
          <a:xfrm rot="11267336">
            <a:off x="7903449" y="-171131"/>
            <a:ext cx="4385315" cy="2224989"/>
          </a:xfrm>
          <a:custGeom>
            <a:avLst/>
            <a:gdLst>
              <a:gd name="connsiteX0" fmla="*/ 4385315 w 4385315"/>
              <a:gd name="connsiteY0" fmla="*/ 1762699 h 2224989"/>
              <a:gd name="connsiteX1" fmla="*/ 1005658 w 4385315"/>
              <a:gd name="connsiteY1" fmla="*/ 2224989 h 2224989"/>
              <a:gd name="connsiteX2" fmla="*/ 0 w 4385315"/>
              <a:gd name="connsiteY2" fmla="*/ 2224989 h 2224989"/>
              <a:gd name="connsiteX3" fmla="*/ 0 w 4385315"/>
              <a:gd name="connsiteY3" fmla="*/ 0 h 2224989"/>
              <a:gd name="connsiteX4" fmla="*/ 4385315 w 4385315"/>
              <a:gd name="connsiteY4" fmla="*/ 0 h 22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315" h="2224989">
                <a:moveTo>
                  <a:pt x="4385315" y="1762699"/>
                </a:moveTo>
                <a:lnTo>
                  <a:pt x="1005658" y="2224989"/>
                </a:lnTo>
                <a:lnTo>
                  <a:pt x="0" y="2224989"/>
                </a:lnTo>
                <a:lnTo>
                  <a:pt x="0" y="0"/>
                </a:lnTo>
                <a:lnTo>
                  <a:pt x="4385315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7" grpId="0"/>
      <p:bldP spid="17" grpId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7B04C7C6-D70B-1C04-F068-6B42B0C9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638665" y="-766547"/>
            <a:ext cx="9091245" cy="8708548"/>
          </a:xfrm>
          <a:custGeom>
            <a:avLst/>
            <a:gdLst>
              <a:gd name="connsiteX0" fmla="*/ 894824 w 9091245"/>
              <a:gd name="connsiteY0" fmla="*/ 0 h 8708548"/>
              <a:gd name="connsiteX1" fmla="*/ 0 w 9091245"/>
              <a:gd name="connsiteY1" fmla="*/ 2128425 h 8708548"/>
              <a:gd name="connsiteX2" fmla="*/ 0 w 9091245"/>
              <a:gd name="connsiteY2" fmla="*/ 0 h 8708548"/>
              <a:gd name="connsiteX3" fmla="*/ 9091245 w 9091245"/>
              <a:gd name="connsiteY3" fmla="*/ 3223935 h 8708548"/>
              <a:gd name="connsiteX4" fmla="*/ 8945624 w 9091245"/>
              <a:gd name="connsiteY4" fmla="*/ 3162714 h 8708548"/>
              <a:gd name="connsiteX5" fmla="*/ 6693367 w 9091245"/>
              <a:gd name="connsiteY5" fmla="*/ 8519929 h 8708548"/>
              <a:gd name="connsiteX6" fmla="*/ 371353 w 9091245"/>
              <a:gd name="connsiteY6" fmla="*/ 5862055 h 8708548"/>
              <a:gd name="connsiteX7" fmla="*/ 2835853 w 9091245"/>
              <a:gd name="connsiteY7" fmla="*/ 0 h 8708548"/>
              <a:gd name="connsiteX8" fmla="*/ 9091245 w 9091245"/>
              <a:gd name="connsiteY8" fmla="*/ 0 h 8708548"/>
              <a:gd name="connsiteX9" fmla="*/ 9091245 w 9091245"/>
              <a:gd name="connsiteY9" fmla="*/ 8708548 h 8708548"/>
              <a:gd name="connsiteX10" fmla="*/ 8250742 w 9091245"/>
              <a:gd name="connsiteY10" fmla="*/ 8708548 h 8708548"/>
              <a:gd name="connsiteX11" fmla="*/ 9091245 w 9091245"/>
              <a:gd name="connsiteY11" fmla="*/ 6709331 h 870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91245" h="8708548">
                <a:moveTo>
                  <a:pt x="894824" y="0"/>
                </a:moveTo>
                <a:lnTo>
                  <a:pt x="0" y="2128425"/>
                </a:lnTo>
                <a:lnTo>
                  <a:pt x="0" y="0"/>
                </a:lnTo>
                <a:close/>
                <a:moveTo>
                  <a:pt x="9091245" y="3223935"/>
                </a:moveTo>
                <a:lnTo>
                  <a:pt x="8945624" y="3162714"/>
                </a:lnTo>
                <a:lnTo>
                  <a:pt x="6693367" y="8519929"/>
                </a:lnTo>
                <a:lnTo>
                  <a:pt x="371353" y="5862055"/>
                </a:lnTo>
                <a:lnTo>
                  <a:pt x="2835853" y="0"/>
                </a:lnTo>
                <a:lnTo>
                  <a:pt x="9091245" y="0"/>
                </a:lnTo>
                <a:close/>
                <a:moveTo>
                  <a:pt x="9091245" y="8708548"/>
                </a:moveTo>
                <a:lnTo>
                  <a:pt x="8250742" y="8708548"/>
                </a:lnTo>
                <a:lnTo>
                  <a:pt x="9091245" y="670933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235BA-4C79-0FF5-F7B4-33C4A869D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/>
        </p:blipFill>
        <p:spPr>
          <a:xfrm>
            <a:off x="7381754" y="438490"/>
            <a:ext cx="4137510" cy="5663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esthetic Boho Blob Shape and Outline Flower 11382403 PNG">
            <a:extLst>
              <a:ext uri="{FF2B5EF4-FFF2-40B4-BE49-F238E27FC236}">
                <a16:creationId xmlns:a16="http://schemas.microsoft.com/office/drawing/2014/main" id="{8976DF00-A9C5-A414-4CAE-A78159D6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1895138" y="5213242"/>
            <a:ext cx="5002003" cy="5006713"/>
          </a:xfrm>
          <a:custGeom>
            <a:avLst/>
            <a:gdLst>
              <a:gd name="connsiteX0" fmla="*/ 2574000 w 5795607"/>
              <a:gd name="connsiteY0" fmla="*/ 5795607 h 5795607"/>
              <a:gd name="connsiteX1" fmla="*/ 5795607 w 5795607"/>
              <a:gd name="connsiteY1" fmla="*/ 5007637 h 5795607"/>
              <a:gd name="connsiteX2" fmla="*/ 5795607 w 5795607"/>
              <a:gd name="connsiteY2" fmla="*/ 5795607 h 5795607"/>
              <a:gd name="connsiteX3" fmla="*/ 0 w 5795607"/>
              <a:gd name="connsiteY3" fmla="*/ 4070025 h 5795607"/>
              <a:gd name="connsiteX4" fmla="*/ 422058 w 5795607"/>
              <a:gd name="connsiteY4" fmla="*/ 5795607 h 5795607"/>
              <a:gd name="connsiteX5" fmla="*/ 0 w 5795607"/>
              <a:gd name="connsiteY5" fmla="*/ 5795607 h 5795607"/>
              <a:gd name="connsiteX6" fmla="*/ 1476375 w 5795607"/>
              <a:gd name="connsiteY6" fmla="*/ 0 h 5795607"/>
              <a:gd name="connsiteX7" fmla="*/ 5795607 w 5795607"/>
              <a:gd name="connsiteY7" fmla="*/ 0 h 5795607"/>
              <a:gd name="connsiteX8" fmla="*/ 5795607 w 5795607"/>
              <a:gd name="connsiteY8" fmla="*/ 1212303 h 5795607"/>
              <a:gd name="connsiteX9" fmla="*/ 0 w 5795607"/>
              <a:gd name="connsiteY9" fmla="*/ 2629845 h 5795607"/>
              <a:gd name="connsiteX10" fmla="*/ 1999961 w 5795607"/>
              <a:gd name="connsiteY10" fmla="*/ 2140676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95607" h="5795607">
                <a:moveTo>
                  <a:pt x="2574000" y="5795607"/>
                </a:moveTo>
                <a:lnTo>
                  <a:pt x="5795607" y="5007637"/>
                </a:lnTo>
                <a:lnTo>
                  <a:pt x="5795607" y="5795607"/>
                </a:lnTo>
                <a:close/>
                <a:moveTo>
                  <a:pt x="0" y="4070025"/>
                </a:moveTo>
                <a:lnTo>
                  <a:pt x="422058" y="5795607"/>
                </a:lnTo>
                <a:lnTo>
                  <a:pt x="0" y="5795607"/>
                </a:lnTo>
                <a:close/>
                <a:moveTo>
                  <a:pt x="1476375" y="0"/>
                </a:moveTo>
                <a:lnTo>
                  <a:pt x="5795607" y="0"/>
                </a:lnTo>
                <a:lnTo>
                  <a:pt x="5795607" y="1212303"/>
                </a:lnTo>
                <a:lnTo>
                  <a:pt x="0" y="2629845"/>
                </a:lnTo>
                <a:lnTo>
                  <a:pt x="1999961" y="21406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30622B-96D6-8DF0-893D-58B8606DE0B0}"/>
              </a:ext>
            </a:extLst>
          </p:cNvPr>
          <p:cNvSpPr txBox="1"/>
          <p:nvPr/>
        </p:nvSpPr>
        <p:spPr>
          <a:xfrm>
            <a:off x="97769" y="0"/>
            <a:ext cx="5735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REQUEST TO BEGIN OR CHANGE SATURDAY MEAL SERVICE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8D3EF-72D3-C44C-8DE6-4AC563029C1B}"/>
              </a:ext>
            </a:extLst>
          </p:cNvPr>
          <p:cNvSpPr txBox="1"/>
          <p:nvPr/>
        </p:nvSpPr>
        <p:spPr>
          <a:xfrm>
            <a:off x="136597" y="2167281"/>
            <a:ext cx="58966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Request to Begin or Change Saturday Meal Service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form must be completed by the Saturday Program Administration before the start of any Saturday program on site.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99D3DA-7CD4-E46A-BB90-1E011B2A8899}"/>
              </a:ext>
            </a:extLst>
          </p:cNvPr>
          <p:cNvSpPr/>
          <p:nvPr/>
        </p:nvSpPr>
        <p:spPr>
          <a:xfrm>
            <a:off x="1422351" y="3379803"/>
            <a:ext cx="4673649" cy="36061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900" dirty="0">
                <a:latin typeface="Century Gothic" panose="020B0502020202020204" pitchFamily="34" charset="0"/>
              </a:rPr>
              <a:t>Must be submitted 4-6 weeks before program start date.</a:t>
            </a: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Once completed by the program administrator, form must be signed by the Food Service Manager (FSM) and Area Food Services Supervisor (AFSS) for approval.</a:t>
            </a:r>
            <a:endParaRPr lang="en-US" sz="1900" dirty="0">
              <a:latin typeface="Century Gothic" panose="020B0502020202020204" pitchFamily="34" charset="0"/>
            </a:endParaRPr>
          </a:p>
          <a:p>
            <a:pPr marL="342900" indent="-27432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71EA2-A339-3B39-6F96-F86A8554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E73E4204-7EBA-5F1B-AABD-AB882F9E5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20" b="24927"/>
          <a:stretch/>
        </p:blipFill>
        <p:spPr bwMode="auto">
          <a:xfrm rot="5400000">
            <a:off x="1654067" y="3612892"/>
            <a:ext cx="1591040" cy="48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nitor PNG Image - PurePNG | Free transparent CC0 PNG Image Library">
            <a:extLst>
              <a:ext uri="{FF2B5EF4-FFF2-40B4-BE49-F238E27FC236}">
                <a16:creationId xmlns:a16="http://schemas.microsoft.com/office/drawing/2014/main" id="{C0FB6891-0900-00C1-B48A-81ADF8EB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93" y="1445450"/>
            <a:ext cx="6182770" cy="48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6F4CCD-1325-13F8-8FC2-5341430A3599}"/>
              </a:ext>
            </a:extLst>
          </p:cNvPr>
          <p:cNvSpPr txBox="1">
            <a:spLocks/>
          </p:cNvSpPr>
          <p:nvPr/>
        </p:nvSpPr>
        <p:spPr>
          <a:xfrm>
            <a:off x="-172249" y="267748"/>
            <a:ext cx="11386100" cy="5469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ENTERING MEALS IN NEWTON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ADE8FF-A9FD-E15E-7433-620E4B9C8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6" y="1800289"/>
            <a:ext cx="5490425" cy="3234932"/>
          </a:xfrm>
          <a:prstGeom prst="rect">
            <a:avLst/>
          </a:prstGeom>
        </p:spPr>
      </p:pic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EFDD047-EEB9-9517-5254-653C87BF7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38" y="2211777"/>
            <a:ext cx="3258441" cy="2411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26D35C-B7AD-1C4E-E96D-3F35D874C720}"/>
              </a:ext>
            </a:extLst>
          </p:cNvPr>
          <p:cNvSpPr txBox="1"/>
          <p:nvPr/>
        </p:nvSpPr>
        <p:spPr>
          <a:xfrm>
            <a:off x="6638436" y="1303836"/>
            <a:ext cx="49992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Add Deposit, if no money was collected select the “No cash was collected today” checkbox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403CA1-CFAE-8E09-0D25-CEE606E18A60}"/>
              </a:ext>
            </a:extLst>
          </p:cNvPr>
          <p:cNvCxnSpPr>
            <a:cxnSpLocks/>
          </p:cNvCxnSpPr>
          <p:nvPr/>
        </p:nvCxnSpPr>
        <p:spPr>
          <a:xfrm flipH="1">
            <a:off x="2449587" y="2385060"/>
            <a:ext cx="4111233" cy="18135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149BB1-F46C-C3F2-6B67-A0FF401F6301}"/>
              </a:ext>
            </a:extLst>
          </p:cNvPr>
          <p:cNvSpPr/>
          <p:nvPr/>
        </p:nvSpPr>
        <p:spPr>
          <a:xfrm>
            <a:off x="1598538" y="4146219"/>
            <a:ext cx="794142" cy="2048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04C477-9D71-A679-97AA-415B29829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37" y="2211777"/>
            <a:ext cx="3258441" cy="2395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D23384-1D9A-0B5C-C117-971F98BBFF66}"/>
              </a:ext>
            </a:extLst>
          </p:cNvPr>
          <p:cNvSpPr txBox="1"/>
          <p:nvPr/>
        </p:nvSpPr>
        <p:spPr>
          <a:xfrm>
            <a:off x="6617727" y="3026708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Open the Daily Figures Tab ( do </a:t>
            </a:r>
            <a:r>
              <a:rPr lang="en-US" sz="2800" dirty="0" err="1"/>
              <a:t>misc</a:t>
            </a:r>
            <a:r>
              <a:rPr lang="en-US" sz="2800" dirty="0"/>
              <a:t> counts first)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EB3821-93D6-9B0D-9483-9489D940D520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2392680" y="2468880"/>
            <a:ext cx="4225047" cy="8194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4E4D0EE-A8E6-187D-6F57-095497966FA7}"/>
              </a:ext>
            </a:extLst>
          </p:cNvPr>
          <p:cNvSpPr/>
          <p:nvPr/>
        </p:nvSpPr>
        <p:spPr>
          <a:xfrm>
            <a:off x="1995609" y="2357635"/>
            <a:ext cx="376362" cy="1112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B2256C-2FD1-87B5-23D0-250EB6872A09}"/>
              </a:ext>
            </a:extLst>
          </p:cNvPr>
          <p:cNvSpPr txBox="1"/>
          <p:nvPr/>
        </p:nvSpPr>
        <p:spPr>
          <a:xfrm>
            <a:off x="6638436" y="3500128"/>
            <a:ext cx="4879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Enter Attendance under the Main Site. Use the past Friday’s enrollment and attendance.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2F6B07-CD4D-DCB9-812F-1B9830EB671A}"/>
              </a:ext>
            </a:extLst>
          </p:cNvPr>
          <p:cNvCxnSpPr/>
          <p:nvPr/>
        </p:nvCxnSpPr>
        <p:spPr>
          <a:xfrm flipH="1" flipV="1">
            <a:off x="2449587" y="2943225"/>
            <a:ext cx="4111233" cy="9715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419907F-0B5C-D858-B109-4136184AC5D6}"/>
              </a:ext>
            </a:extLst>
          </p:cNvPr>
          <p:cNvSpPr/>
          <p:nvPr/>
        </p:nvSpPr>
        <p:spPr>
          <a:xfrm>
            <a:off x="1617048" y="2629522"/>
            <a:ext cx="737236" cy="7855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esthetic Boho Blob Shape and Outline Flower 11382403 PNG">
            <a:extLst>
              <a:ext uri="{FF2B5EF4-FFF2-40B4-BE49-F238E27FC236}">
                <a16:creationId xmlns:a16="http://schemas.microsoft.com/office/drawing/2014/main" id="{3868AE28-B330-F4B8-3C75-DC89FE100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7002" b="54840"/>
          <a:stretch/>
        </p:blipFill>
        <p:spPr bwMode="auto">
          <a:xfrm rot="19832870">
            <a:off x="7482779" y="4555254"/>
            <a:ext cx="5848533" cy="3097022"/>
          </a:xfrm>
          <a:custGeom>
            <a:avLst/>
            <a:gdLst>
              <a:gd name="connsiteX0" fmla="*/ 5848533 w 5848533"/>
              <a:gd name="connsiteY0" fmla="*/ 0 h 3097022"/>
              <a:gd name="connsiteX1" fmla="*/ 4099734 w 5848533"/>
              <a:gd name="connsiteY1" fmla="*/ 3097022 h 3097022"/>
              <a:gd name="connsiteX2" fmla="*/ 0 w 5848533"/>
              <a:gd name="connsiteY2" fmla="*/ 782020 h 3097022"/>
              <a:gd name="connsiteX3" fmla="*/ 0 w 5848533"/>
              <a:gd name="connsiteY3" fmla="*/ 0 h 309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8533" h="3097022">
                <a:moveTo>
                  <a:pt x="5848533" y="0"/>
                </a:moveTo>
                <a:lnTo>
                  <a:pt x="4099734" y="3097022"/>
                </a:lnTo>
                <a:lnTo>
                  <a:pt x="0" y="78202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Programs | Eidos Global">
            <a:extLst>
              <a:ext uri="{FF2B5EF4-FFF2-40B4-BE49-F238E27FC236}">
                <a16:creationId xmlns:a16="http://schemas.microsoft.com/office/drawing/2014/main" id="{52CFDCBF-8769-D2D4-30C0-F04BE0F57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b="4655"/>
          <a:stretch/>
        </p:blipFill>
        <p:spPr bwMode="auto">
          <a:xfrm rot="11267336">
            <a:off x="7903449" y="-171131"/>
            <a:ext cx="4385315" cy="2224989"/>
          </a:xfrm>
          <a:custGeom>
            <a:avLst/>
            <a:gdLst>
              <a:gd name="connsiteX0" fmla="*/ 4385315 w 4385315"/>
              <a:gd name="connsiteY0" fmla="*/ 1762699 h 2224989"/>
              <a:gd name="connsiteX1" fmla="*/ 1005658 w 4385315"/>
              <a:gd name="connsiteY1" fmla="*/ 2224989 h 2224989"/>
              <a:gd name="connsiteX2" fmla="*/ 0 w 4385315"/>
              <a:gd name="connsiteY2" fmla="*/ 2224989 h 2224989"/>
              <a:gd name="connsiteX3" fmla="*/ 0 w 4385315"/>
              <a:gd name="connsiteY3" fmla="*/ 0 h 2224989"/>
              <a:gd name="connsiteX4" fmla="*/ 4385315 w 4385315"/>
              <a:gd name="connsiteY4" fmla="*/ 0 h 22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315" h="2224989">
                <a:moveTo>
                  <a:pt x="4385315" y="1762699"/>
                </a:moveTo>
                <a:lnTo>
                  <a:pt x="1005658" y="2224989"/>
                </a:lnTo>
                <a:lnTo>
                  <a:pt x="0" y="2224989"/>
                </a:lnTo>
                <a:lnTo>
                  <a:pt x="0" y="0"/>
                </a:lnTo>
                <a:lnTo>
                  <a:pt x="4385315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5" grpId="0"/>
      <p:bldP spid="15" grpId="1"/>
      <p:bldP spid="26" grpId="0" animBg="1"/>
      <p:bldP spid="26" grpId="1" animBg="1"/>
      <p:bldP spid="28" grpId="0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3BB8F-D634-782E-4FD0-3488C17EE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B5E26E94-708B-2A47-7201-46E902C7E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20" b="24927"/>
          <a:stretch/>
        </p:blipFill>
        <p:spPr bwMode="auto">
          <a:xfrm rot="5400000">
            <a:off x="1654067" y="3612892"/>
            <a:ext cx="1591040" cy="48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nitor PNG Image - PurePNG | Free transparent CC0 PNG Image Library">
            <a:extLst>
              <a:ext uri="{FF2B5EF4-FFF2-40B4-BE49-F238E27FC236}">
                <a16:creationId xmlns:a16="http://schemas.microsoft.com/office/drawing/2014/main" id="{F83C3CDA-50FD-92C6-0569-A79C0830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93" y="1445450"/>
            <a:ext cx="6182770" cy="48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721B2A-2F95-BE67-3C39-9696D967B1D7}"/>
              </a:ext>
            </a:extLst>
          </p:cNvPr>
          <p:cNvSpPr txBox="1">
            <a:spLocks/>
          </p:cNvSpPr>
          <p:nvPr/>
        </p:nvSpPr>
        <p:spPr>
          <a:xfrm>
            <a:off x="-172249" y="267748"/>
            <a:ext cx="11386100" cy="5469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ENTERING MEALS IN NEWTON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EFD086-5767-9568-90A2-22A6815BF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6" y="1800289"/>
            <a:ext cx="5490425" cy="3234932"/>
          </a:xfrm>
          <a:prstGeom prst="rect">
            <a:avLst/>
          </a:prstGeom>
        </p:spPr>
      </p:pic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EC992F-C22D-7FAA-5579-F7B5F2208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38" y="2211777"/>
            <a:ext cx="3258441" cy="2411955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182C59-3D4C-27B3-FB0B-01538EB9B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38" y="2223032"/>
            <a:ext cx="3258441" cy="2417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DF65D3-47D2-F929-0DBA-E882F88B0062}"/>
              </a:ext>
            </a:extLst>
          </p:cNvPr>
          <p:cNvSpPr txBox="1"/>
          <p:nvPr/>
        </p:nvSpPr>
        <p:spPr>
          <a:xfrm>
            <a:off x="6705587" y="1538679"/>
            <a:ext cx="338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Open the MISC Tab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AF68F9-8990-CFF2-E700-331CD52235DD}"/>
              </a:ext>
            </a:extLst>
          </p:cNvPr>
          <p:cNvCxnSpPr/>
          <p:nvPr/>
        </p:nvCxnSpPr>
        <p:spPr>
          <a:xfrm flipH="1">
            <a:off x="3724275" y="1960661"/>
            <a:ext cx="2914161" cy="4424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36DF462-D68B-713A-1BA4-2E557D546172}"/>
              </a:ext>
            </a:extLst>
          </p:cNvPr>
          <p:cNvSpPr/>
          <p:nvPr/>
        </p:nvSpPr>
        <p:spPr>
          <a:xfrm>
            <a:off x="3242578" y="2350437"/>
            <a:ext cx="395972" cy="1756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C515C1-FBA9-FF35-AA8B-A508B596C404}"/>
              </a:ext>
            </a:extLst>
          </p:cNvPr>
          <p:cNvSpPr txBox="1"/>
          <p:nvPr/>
        </p:nvSpPr>
        <p:spPr>
          <a:xfrm>
            <a:off x="6680136" y="2071007"/>
            <a:ext cx="446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Enter Meal Count numbers for the day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4C8A71-F4C2-10DD-187E-CC0682438383}"/>
              </a:ext>
            </a:extLst>
          </p:cNvPr>
          <p:cNvCxnSpPr>
            <a:stCxn id="19" idx="1"/>
          </p:cNvCxnSpPr>
          <p:nvPr/>
        </p:nvCxnSpPr>
        <p:spPr>
          <a:xfrm flipH="1">
            <a:off x="3724275" y="2548061"/>
            <a:ext cx="2955861" cy="1475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301CA29-34D6-5FBC-4923-71A873F32ACE}"/>
              </a:ext>
            </a:extLst>
          </p:cNvPr>
          <p:cNvSpPr/>
          <p:nvPr/>
        </p:nvSpPr>
        <p:spPr>
          <a:xfrm>
            <a:off x="2762250" y="2526123"/>
            <a:ext cx="876300" cy="7314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CFA3A-2126-96E1-A95D-A55D310F6EE3}"/>
              </a:ext>
            </a:extLst>
          </p:cNvPr>
          <p:cNvSpPr txBox="1"/>
          <p:nvPr/>
        </p:nvSpPr>
        <p:spPr>
          <a:xfrm>
            <a:off x="2711793" y="2571572"/>
            <a:ext cx="307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0CD488-EAB4-8B63-AAC2-8BEECB4021B9}"/>
              </a:ext>
            </a:extLst>
          </p:cNvPr>
          <p:cNvSpPr txBox="1"/>
          <p:nvPr/>
        </p:nvSpPr>
        <p:spPr>
          <a:xfrm>
            <a:off x="2711793" y="2779774"/>
            <a:ext cx="307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45C498-8578-5911-828E-C0069C8073A8}"/>
              </a:ext>
            </a:extLst>
          </p:cNvPr>
          <p:cNvSpPr txBox="1"/>
          <p:nvPr/>
        </p:nvSpPr>
        <p:spPr>
          <a:xfrm>
            <a:off x="6680136" y="2956417"/>
            <a:ext cx="5165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Re-open the Daily Figures Tab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A0EE56-7491-B5AD-943D-51084AF8E7E3}"/>
              </a:ext>
            </a:extLst>
          </p:cNvPr>
          <p:cNvSpPr txBox="1"/>
          <p:nvPr/>
        </p:nvSpPr>
        <p:spPr>
          <a:xfrm>
            <a:off x="6680136" y="3417754"/>
            <a:ext cx="5188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Add comments then click “Reviewed”</a:t>
            </a:r>
          </a:p>
        </p:txBody>
      </p:sp>
      <p:pic>
        <p:nvPicPr>
          <p:cNvPr id="36" name="Picture 3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380E89-ED89-A78E-5C8D-39988D446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13" y="2218110"/>
            <a:ext cx="3258441" cy="2405622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0B95223-1003-46F3-FB78-C80B04619B08}"/>
              </a:ext>
            </a:extLst>
          </p:cNvPr>
          <p:cNvCxnSpPr>
            <a:stCxn id="33" idx="1"/>
          </p:cNvCxnSpPr>
          <p:nvPr/>
        </p:nvCxnSpPr>
        <p:spPr>
          <a:xfrm flipH="1" flipV="1">
            <a:off x="2438400" y="2526123"/>
            <a:ext cx="4241736" cy="6919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EA8A2-9456-47D2-2155-5F1C5FE2FF71}"/>
              </a:ext>
            </a:extLst>
          </p:cNvPr>
          <p:cNvSpPr/>
          <p:nvPr/>
        </p:nvSpPr>
        <p:spPr>
          <a:xfrm>
            <a:off x="1975661" y="2333869"/>
            <a:ext cx="395972" cy="1756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628784F-01E9-7595-EC66-AB7C05792DE4}"/>
              </a:ext>
            </a:extLst>
          </p:cNvPr>
          <p:cNvCxnSpPr/>
          <p:nvPr/>
        </p:nvCxnSpPr>
        <p:spPr>
          <a:xfrm flipH="1">
            <a:off x="4844854" y="3835400"/>
            <a:ext cx="1733746" cy="101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3B9EED1-1B5B-19EF-9C45-467DF580338F}"/>
              </a:ext>
            </a:extLst>
          </p:cNvPr>
          <p:cNvSpPr/>
          <p:nvPr/>
        </p:nvSpPr>
        <p:spPr>
          <a:xfrm>
            <a:off x="2711793" y="3639974"/>
            <a:ext cx="2133061" cy="6919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CDE820-033A-EDBA-19CB-A88B40851CAF}"/>
              </a:ext>
            </a:extLst>
          </p:cNvPr>
          <p:cNvSpPr txBox="1"/>
          <p:nvPr/>
        </p:nvSpPr>
        <p:spPr>
          <a:xfrm>
            <a:off x="2702141" y="3666123"/>
            <a:ext cx="204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Saturday service went perfectly. 25 students served.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03DB8F8-6C46-046F-89EF-E2EAED737DDF}"/>
              </a:ext>
            </a:extLst>
          </p:cNvPr>
          <p:cNvCxnSpPr/>
          <p:nvPr/>
        </p:nvCxnSpPr>
        <p:spPr>
          <a:xfrm flipH="1" flipV="1">
            <a:off x="4746584" y="2621818"/>
            <a:ext cx="1832016" cy="12135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F3B4624-5A37-A9D0-35F0-8A77D0A27ED8}"/>
              </a:ext>
            </a:extLst>
          </p:cNvPr>
          <p:cNvSpPr/>
          <p:nvPr/>
        </p:nvSpPr>
        <p:spPr>
          <a:xfrm>
            <a:off x="4376962" y="2470481"/>
            <a:ext cx="492142" cy="147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esthetic Boho Blob Shape and Outline Flower 11382403 PNG">
            <a:extLst>
              <a:ext uri="{FF2B5EF4-FFF2-40B4-BE49-F238E27FC236}">
                <a16:creationId xmlns:a16="http://schemas.microsoft.com/office/drawing/2014/main" id="{88886C8A-E0D2-F3A1-DEF3-A838CE541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7002" b="54840"/>
          <a:stretch/>
        </p:blipFill>
        <p:spPr bwMode="auto">
          <a:xfrm rot="19832870">
            <a:off x="7482779" y="4555254"/>
            <a:ext cx="5848533" cy="3097022"/>
          </a:xfrm>
          <a:custGeom>
            <a:avLst/>
            <a:gdLst>
              <a:gd name="connsiteX0" fmla="*/ 5848533 w 5848533"/>
              <a:gd name="connsiteY0" fmla="*/ 0 h 3097022"/>
              <a:gd name="connsiteX1" fmla="*/ 4099734 w 5848533"/>
              <a:gd name="connsiteY1" fmla="*/ 3097022 h 3097022"/>
              <a:gd name="connsiteX2" fmla="*/ 0 w 5848533"/>
              <a:gd name="connsiteY2" fmla="*/ 782020 h 3097022"/>
              <a:gd name="connsiteX3" fmla="*/ 0 w 5848533"/>
              <a:gd name="connsiteY3" fmla="*/ 0 h 309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8533" h="3097022">
                <a:moveTo>
                  <a:pt x="5848533" y="0"/>
                </a:moveTo>
                <a:lnTo>
                  <a:pt x="4099734" y="3097022"/>
                </a:lnTo>
                <a:lnTo>
                  <a:pt x="0" y="78202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Programs | Eidos Global">
            <a:extLst>
              <a:ext uri="{FF2B5EF4-FFF2-40B4-BE49-F238E27FC236}">
                <a16:creationId xmlns:a16="http://schemas.microsoft.com/office/drawing/2014/main" id="{F500EECE-286E-4C95-2B82-77C8B8536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b="4655"/>
          <a:stretch/>
        </p:blipFill>
        <p:spPr bwMode="auto">
          <a:xfrm rot="11267336">
            <a:off x="7903449" y="-171131"/>
            <a:ext cx="4385315" cy="2224989"/>
          </a:xfrm>
          <a:custGeom>
            <a:avLst/>
            <a:gdLst>
              <a:gd name="connsiteX0" fmla="*/ 4385315 w 4385315"/>
              <a:gd name="connsiteY0" fmla="*/ 1762699 h 2224989"/>
              <a:gd name="connsiteX1" fmla="*/ 1005658 w 4385315"/>
              <a:gd name="connsiteY1" fmla="*/ 2224989 h 2224989"/>
              <a:gd name="connsiteX2" fmla="*/ 0 w 4385315"/>
              <a:gd name="connsiteY2" fmla="*/ 2224989 h 2224989"/>
              <a:gd name="connsiteX3" fmla="*/ 0 w 4385315"/>
              <a:gd name="connsiteY3" fmla="*/ 0 h 2224989"/>
              <a:gd name="connsiteX4" fmla="*/ 4385315 w 4385315"/>
              <a:gd name="connsiteY4" fmla="*/ 0 h 22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315" h="2224989">
                <a:moveTo>
                  <a:pt x="4385315" y="1762699"/>
                </a:moveTo>
                <a:lnTo>
                  <a:pt x="1005658" y="2224989"/>
                </a:lnTo>
                <a:lnTo>
                  <a:pt x="0" y="2224989"/>
                </a:lnTo>
                <a:lnTo>
                  <a:pt x="0" y="0"/>
                </a:lnTo>
                <a:lnTo>
                  <a:pt x="4385315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8" grpId="1" animBg="1"/>
      <p:bldP spid="19" grpId="0"/>
      <p:bldP spid="19" grpId="1"/>
      <p:bldP spid="27" grpId="0" animBg="1"/>
      <p:bldP spid="27" grpId="1" animBg="1"/>
      <p:bldP spid="29" grpId="0"/>
      <p:bldP spid="29" grpId="1"/>
      <p:bldP spid="32" grpId="0"/>
      <p:bldP spid="32" grpId="1"/>
      <p:bldP spid="33" grpId="0"/>
      <p:bldP spid="33" grpId="1"/>
      <p:bldP spid="34" grpId="0"/>
      <p:bldP spid="39" grpId="0" animBg="1"/>
      <p:bldP spid="39" grpId="1" animBg="1"/>
      <p:bldP spid="42" grpId="0" animBg="1"/>
      <p:bldP spid="42" grpId="1" animBg="1"/>
      <p:bldP spid="43" grpId="0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E87D-394A-80FB-C016-BB01216A2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0E737D38-6352-5362-0D8E-7B0177961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20" b="24927"/>
          <a:stretch/>
        </p:blipFill>
        <p:spPr bwMode="auto">
          <a:xfrm rot="5400000">
            <a:off x="1654067" y="3612892"/>
            <a:ext cx="1591040" cy="48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nitor PNG Image - PurePNG | Free transparent CC0 PNG Image Library">
            <a:extLst>
              <a:ext uri="{FF2B5EF4-FFF2-40B4-BE49-F238E27FC236}">
                <a16:creationId xmlns:a16="http://schemas.microsoft.com/office/drawing/2014/main" id="{7CB4B7D5-B429-AD97-D56B-429EBBFDA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93" y="1445450"/>
            <a:ext cx="6182770" cy="48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8DCD87-5809-C9F8-96E6-AF7D5911F342}"/>
              </a:ext>
            </a:extLst>
          </p:cNvPr>
          <p:cNvSpPr txBox="1">
            <a:spLocks/>
          </p:cNvSpPr>
          <p:nvPr/>
        </p:nvSpPr>
        <p:spPr>
          <a:xfrm>
            <a:off x="-172249" y="267748"/>
            <a:ext cx="11386100" cy="5469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ENTERING MEALS IN NEWTON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CC7BDD-F769-98A5-5EBC-93BC9FD9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6" y="1800289"/>
            <a:ext cx="5490425" cy="32349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E4B816-B2AF-8E81-7D01-9045E75B7A4C}"/>
              </a:ext>
            </a:extLst>
          </p:cNvPr>
          <p:cNvGrpSpPr/>
          <p:nvPr/>
        </p:nvGrpSpPr>
        <p:grpSpPr>
          <a:xfrm>
            <a:off x="1598538" y="2211777"/>
            <a:ext cx="3258441" cy="2411955"/>
            <a:chOff x="1598538" y="2211777"/>
            <a:chExt cx="3258441" cy="2411955"/>
          </a:xfrm>
        </p:grpSpPr>
        <p:pic>
          <p:nvPicPr>
            <p:cNvPr id="23" name="Picture 2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DCE933A-432D-7F9E-26C2-9ACD7CCF3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538" y="2211777"/>
              <a:ext cx="3258441" cy="241195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5953349-869D-3657-385B-1B87B7A8AA39}"/>
                </a:ext>
              </a:extLst>
            </p:cNvPr>
            <p:cNvGrpSpPr/>
            <p:nvPr/>
          </p:nvGrpSpPr>
          <p:grpSpPr>
            <a:xfrm>
              <a:off x="1598538" y="2211777"/>
              <a:ext cx="3258441" cy="2405622"/>
              <a:chOff x="1586413" y="2218110"/>
              <a:chExt cx="3258441" cy="2405622"/>
            </a:xfrm>
          </p:grpSpPr>
          <p:pic>
            <p:nvPicPr>
              <p:cNvPr id="36" name="Picture 35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5EC84577-AB06-0577-D1D5-B8464BEC2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6413" y="2218110"/>
                <a:ext cx="3258441" cy="240562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603E6E5-878A-24DC-7A2B-505B6AE0EF12}"/>
                  </a:ext>
                </a:extLst>
              </p:cNvPr>
              <p:cNvSpPr txBox="1"/>
              <p:nvPr/>
            </p:nvSpPr>
            <p:spPr>
              <a:xfrm>
                <a:off x="2702141" y="3666123"/>
                <a:ext cx="20444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rgbClr val="FF0000"/>
                    </a:solidFill>
                  </a:rPr>
                  <a:t>Saturday service went perfectly. 25 students served.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9DC82F1-F337-5BB6-F449-AEF29A9DDD02}"/>
              </a:ext>
            </a:extLst>
          </p:cNvPr>
          <p:cNvSpPr txBox="1"/>
          <p:nvPr/>
        </p:nvSpPr>
        <p:spPr>
          <a:xfrm>
            <a:off x="7045569" y="2211777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Lastly Click the green OK button and your day has been posted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E36366-79BC-71D6-8C6D-AE8929D77BCA}"/>
              </a:ext>
            </a:extLst>
          </p:cNvPr>
          <p:cNvCxnSpPr>
            <a:stCxn id="7" idx="1"/>
          </p:cNvCxnSpPr>
          <p:nvPr/>
        </p:nvCxnSpPr>
        <p:spPr>
          <a:xfrm flipH="1">
            <a:off x="4642338" y="3119718"/>
            <a:ext cx="2403231" cy="12647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FD211-6EB5-3D37-3CC8-6FE09C78949A}"/>
              </a:ext>
            </a:extLst>
          </p:cNvPr>
          <p:cNvSpPr/>
          <p:nvPr/>
        </p:nvSpPr>
        <p:spPr>
          <a:xfrm>
            <a:off x="4232031" y="4296508"/>
            <a:ext cx="304800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esthetic Boho Blob Shape and Outline Flower 11382403 PNG">
            <a:extLst>
              <a:ext uri="{FF2B5EF4-FFF2-40B4-BE49-F238E27FC236}">
                <a16:creationId xmlns:a16="http://schemas.microsoft.com/office/drawing/2014/main" id="{6B4AA043-2F9B-57EE-BCCA-5C37DE5E0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7002" b="54840"/>
          <a:stretch/>
        </p:blipFill>
        <p:spPr bwMode="auto">
          <a:xfrm rot="19832870">
            <a:off x="7482779" y="4555254"/>
            <a:ext cx="5848533" cy="3097022"/>
          </a:xfrm>
          <a:custGeom>
            <a:avLst/>
            <a:gdLst>
              <a:gd name="connsiteX0" fmla="*/ 5848533 w 5848533"/>
              <a:gd name="connsiteY0" fmla="*/ 0 h 3097022"/>
              <a:gd name="connsiteX1" fmla="*/ 4099734 w 5848533"/>
              <a:gd name="connsiteY1" fmla="*/ 3097022 h 3097022"/>
              <a:gd name="connsiteX2" fmla="*/ 0 w 5848533"/>
              <a:gd name="connsiteY2" fmla="*/ 782020 h 3097022"/>
              <a:gd name="connsiteX3" fmla="*/ 0 w 5848533"/>
              <a:gd name="connsiteY3" fmla="*/ 0 h 309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8533" h="3097022">
                <a:moveTo>
                  <a:pt x="5848533" y="0"/>
                </a:moveTo>
                <a:lnTo>
                  <a:pt x="4099734" y="3097022"/>
                </a:lnTo>
                <a:lnTo>
                  <a:pt x="0" y="78202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rograms | Eidos Global">
            <a:extLst>
              <a:ext uri="{FF2B5EF4-FFF2-40B4-BE49-F238E27FC236}">
                <a16:creationId xmlns:a16="http://schemas.microsoft.com/office/drawing/2014/main" id="{50BE1C7D-9082-87F7-53A0-4DA942D3B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b="4655"/>
          <a:stretch/>
        </p:blipFill>
        <p:spPr bwMode="auto">
          <a:xfrm rot="11267336">
            <a:off x="7903449" y="-171131"/>
            <a:ext cx="4385315" cy="2224989"/>
          </a:xfrm>
          <a:custGeom>
            <a:avLst/>
            <a:gdLst>
              <a:gd name="connsiteX0" fmla="*/ 4385315 w 4385315"/>
              <a:gd name="connsiteY0" fmla="*/ 1762699 h 2224989"/>
              <a:gd name="connsiteX1" fmla="*/ 1005658 w 4385315"/>
              <a:gd name="connsiteY1" fmla="*/ 2224989 h 2224989"/>
              <a:gd name="connsiteX2" fmla="*/ 0 w 4385315"/>
              <a:gd name="connsiteY2" fmla="*/ 2224989 h 2224989"/>
              <a:gd name="connsiteX3" fmla="*/ 0 w 4385315"/>
              <a:gd name="connsiteY3" fmla="*/ 0 h 2224989"/>
              <a:gd name="connsiteX4" fmla="*/ 4385315 w 4385315"/>
              <a:gd name="connsiteY4" fmla="*/ 0 h 22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315" h="2224989">
                <a:moveTo>
                  <a:pt x="4385315" y="1762699"/>
                </a:moveTo>
                <a:lnTo>
                  <a:pt x="1005658" y="2224989"/>
                </a:lnTo>
                <a:lnTo>
                  <a:pt x="0" y="2224989"/>
                </a:lnTo>
                <a:lnTo>
                  <a:pt x="0" y="0"/>
                </a:lnTo>
                <a:lnTo>
                  <a:pt x="4385315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bstract Colorful Blob Shapes Element Design. 14273466 PNG">
            <a:extLst>
              <a:ext uri="{FF2B5EF4-FFF2-40B4-BE49-F238E27FC236}">
                <a16:creationId xmlns:a16="http://schemas.microsoft.com/office/drawing/2014/main" id="{E0AC08B3-3F4E-299E-6F7E-A5E0EA970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7"/>
          </a:xfrm>
          <a:custGeom>
            <a:avLst/>
            <a:gdLst>
              <a:gd name="connsiteX0" fmla="*/ 432944 w 8921666"/>
              <a:gd name="connsiteY0" fmla="*/ 0 h 8546107"/>
              <a:gd name="connsiteX1" fmla="*/ 0 w 8921666"/>
              <a:gd name="connsiteY1" fmla="*/ 1029799 h 8546107"/>
              <a:gd name="connsiteX2" fmla="*/ 0 w 8921666"/>
              <a:gd name="connsiteY2" fmla="*/ 0 h 8546107"/>
              <a:gd name="connsiteX3" fmla="*/ 1432064 w 8921666"/>
              <a:gd name="connsiteY3" fmla="*/ 8546107 h 8546107"/>
              <a:gd name="connsiteX4" fmla="*/ 0 w 8921666"/>
              <a:gd name="connsiteY4" fmla="*/ 8546107 h 8546107"/>
              <a:gd name="connsiteX5" fmla="*/ 0 w 8921666"/>
              <a:gd name="connsiteY5" fmla="*/ 7944046 h 8546107"/>
              <a:gd name="connsiteX6" fmla="*/ 8921666 w 8921666"/>
              <a:gd name="connsiteY6" fmla="*/ 1878845 h 8546107"/>
              <a:gd name="connsiteX7" fmla="*/ 6118644 w 8921666"/>
              <a:gd name="connsiteY7" fmla="*/ 8546106 h 8546107"/>
              <a:gd name="connsiteX8" fmla="*/ 5806760 w 8921666"/>
              <a:gd name="connsiteY8" fmla="*/ 8546106 h 8546107"/>
              <a:gd name="connsiteX9" fmla="*/ 0 w 8921666"/>
              <a:gd name="connsiteY9" fmla="*/ 6104853 h 8546107"/>
              <a:gd name="connsiteX10" fmla="*/ 0 w 8921666"/>
              <a:gd name="connsiteY10" fmla="*/ 5404497 h 8546107"/>
              <a:gd name="connsiteX11" fmla="*/ 2272135 w 8921666"/>
              <a:gd name="connsiteY11" fmla="*/ 0 h 8546107"/>
              <a:gd name="connsiteX12" fmla="*/ 8921666 w 8921666"/>
              <a:gd name="connsiteY12" fmla="*/ 0 h 8546107"/>
              <a:gd name="connsiteX13" fmla="*/ 8921666 w 8921666"/>
              <a:gd name="connsiteY13" fmla="*/ 8546107 h 8546107"/>
              <a:gd name="connsiteX14" fmla="*/ 7957836 w 8921666"/>
              <a:gd name="connsiteY14" fmla="*/ 8546106 h 8546107"/>
              <a:gd name="connsiteX15" fmla="*/ 8921666 w 8921666"/>
              <a:gd name="connsiteY15" fmla="*/ 6253542 h 854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921666" h="8546107">
                <a:moveTo>
                  <a:pt x="432944" y="0"/>
                </a:moveTo>
                <a:lnTo>
                  <a:pt x="0" y="1029799"/>
                </a:lnTo>
                <a:lnTo>
                  <a:pt x="0" y="0"/>
                </a:lnTo>
                <a:close/>
                <a:moveTo>
                  <a:pt x="1432064" y="8546107"/>
                </a:moveTo>
                <a:lnTo>
                  <a:pt x="0" y="8546107"/>
                </a:lnTo>
                <a:lnTo>
                  <a:pt x="0" y="7944046"/>
                </a:lnTo>
                <a:close/>
                <a:moveTo>
                  <a:pt x="8921666" y="1878845"/>
                </a:moveTo>
                <a:lnTo>
                  <a:pt x="6118644" y="8546106"/>
                </a:lnTo>
                <a:lnTo>
                  <a:pt x="5806760" y="8546106"/>
                </a:lnTo>
                <a:lnTo>
                  <a:pt x="0" y="6104853"/>
                </a:lnTo>
                <a:lnTo>
                  <a:pt x="0" y="5404497"/>
                </a:lnTo>
                <a:lnTo>
                  <a:pt x="2272135" y="0"/>
                </a:lnTo>
                <a:lnTo>
                  <a:pt x="8921666" y="0"/>
                </a:lnTo>
                <a:close/>
                <a:moveTo>
                  <a:pt x="8921666" y="8546107"/>
                </a:moveTo>
                <a:lnTo>
                  <a:pt x="7957836" y="8546106"/>
                </a:lnTo>
                <a:lnTo>
                  <a:pt x="8921666" y="625354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ho Blobs PNGs for Free Download">
            <a:extLst>
              <a:ext uri="{FF2B5EF4-FFF2-40B4-BE49-F238E27FC236}">
                <a16:creationId xmlns:a16="http://schemas.microsoft.com/office/drawing/2014/main" id="{7C675B4C-7F27-F368-9039-496DFCE5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220" y="4389120"/>
            <a:ext cx="2536177" cy="26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C95AE-3C6A-D725-CDA6-F95457F9B937}"/>
              </a:ext>
            </a:extLst>
          </p:cNvPr>
          <p:cNvSpPr txBox="1"/>
          <p:nvPr/>
        </p:nvSpPr>
        <p:spPr>
          <a:xfrm>
            <a:off x="233772" y="133526"/>
            <a:ext cx="5245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WEEKEND MEAL SERVICE TRAINING SIGN-IN SHEET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9ABD8-1F55-D2C3-71AB-0DB7009BA38F}"/>
              </a:ext>
            </a:extLst>
          </p:cNvPr>
          <p:cNvSpPr txBox="1"/>
          <p:nvPr/>
        </p:nvSpPr>
        <p:spPr>
          <a:xfrm>
            <a:off x="217691" y="2362194"/>
            <a:ext cx="577549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dirty="0">
                <a:latin typeface="Century Gothic" panose="020B0502020202020204" pitchFamily="34" charset="0"/>
              </a:rPr>
              <a:t>Food Service Division is required to provide annual Weekend Meal Service training to Food Service Managers and Saturday program staff before the implementation of a new Saturday Meal Program.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63CF1-40B3-EC4D-5663-7C1205533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130" y="133526"/>
            <a:ext cx="2855009" cy="3932174"/>
          </a:xfrm>
          <a:prstGeom prst="roundRect">
            <a:avLst>
              <a:gd name="adj" fmla="val 10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BC10BF-E82D-67D9-9FAF-993EB6A0C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568" y="2070997"/>
            <a:ext cx="2860238" cy="3932174"/>
          </a:xfrm>
          <a:prstGeom prst="roundRect">
            <a:avLst>
              <a:gd name="adj" fmla="val 92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6615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06C3-B4D0-0F97-3989-8F449DCAFBF3}"/>
              </a:ext>
            </a:extLst>
          </p:cNvPr>
          <p:cNvSpPr txBox="1">
            <a:spLocks/>
          </p:cNvSpPr>
          <p:nvPr/>
        </p:nvSpPr>
        <p:spPr>
          <a:xfrm>
            <a:off x="3523171" y="-288758"/>
            <a:ext cx="5145657" cy="3558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cap="all" spc="1500"/>
              <a:t>Summary</a:t>
            </a:r>
            <a:endParaRPr lang="en-US" sz="6000" cap="all" spc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8D61C-5D81-1146-D906-535446C13C3A}"/>
              </a:ext>
            </a:extLst>
          </p:cNvPr>
          <p:cNvSpPr txBox="1"/>
          <p:nvPr/>
        </p:nvSpPr>
        <p:spPr>
          <a:xfrm>
            <a:off x="2663991" y="2333625"/>
            <a:ext cx="7120690" cy="523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 dirty="0">
                <a:latin typeface="Century Gothic" panose="020B0502020202020204" pitchFamily="34" charset="0"/>
              </a:rPr>
              <a:t>	To recap this training has covered: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Program Rules.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Saturday Productions 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Saturday Grid Sheets. 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Identifying Reimbursable Meals.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Saturday Meal Service Compliant Checklist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CMS accountability</a:t>
            </a:r>
          </a:p>
        </p:txBody>
      </p:sp>
      <p:pic>
        <p:nvPicPr>
          <p:cNvPr id="5" name="Picture 4" descr="Programs | Eidos Global">
            <a:extLst>
              <a:ext uri="{FF2B5EF4-FFF2-40B4-BE49-F238E27FC236}">
                <a16:creationId xmlns:a16="http://schemas.microsoft.com/office/drawing/2014/main" id="{24D3858F-70EC-4CD9-E95F-6DF77B67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esthetic Boho Blob Shape and Outline Flower 11382403 PNG">
            <a:extLst>
              <a:ext uri="{FF2B5EF4-FFF2-40B4-BE49-F238E27FC236}">
                <a16:creationId xmlns:a16="http://schemas.microsoft.com/office/drawing/2014/main" id="{0CC01C3E-AB1B-8FCB-072C-EA9B1669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787">
            <a:off x="-3039476" y="1757550"/>
            <a:ext cx="6858000" cy="6858000"/>
          </a:xfrm>
          <a:custGeom>
            <a:avLst/>
            <a:gdLst>
              <a:gd name="connsiteX0" fmla="*/ 5143981 w 6858000"/>
              <a:gd name="connsiteY0" fmla="*/ 6352454 h 6858000"/>
              <a:gd name="connsiteX1" fmla="*/ 6858000 w 6858000"/>
              <a:gd name="connsiteY1" fmla="*/ 5061015 h 6858000"/>
              <a:gd name="connsiteX2" fmla="*/ 6858000 w 6858000"/>
              <a:gd name="connsiteY2" fmla="*/ 6858000 h 6858000"/>
              <a:gd name="connsiteX3" fmla="*/ 4805684 w 6858000"/>
              <a:gd name="connsiteY3" fmla="*/ 6858000 h 6858000"/>
              <a:gd name="connsiteX4" fmla="*/ 5264449 w 6858000"/>
              <a:gd name="connsiteY4" fmla="*/ 6512341 h 6858000"/>
              <a:gd name="connsiteX5" fmla="*/ 0 w 6858000"/>
              <a:gd name="connsiteY5" fmla="*/ 5571742 h 6858000"/>
              <a:gd name="connsiteX6" fmla="*/ 969140 w 6858000"/>
              <a:gd name="connsiteY6" fmla="*/ 6858000 h 6858000"/>
              <a:gd name="connsiteX7" fmla="*/ 0 w 6858000"/>
              <a:gd name="connsiteY7" fmla="*/ 6858000 h 6858000"/>
              <a:gd name="connsiteX8" fmla="*/ 357681 w 6858000"/>
              <a:gd name="connsiteY8" fmla="*/ 0 h 6858000"/>
              <a:gd name="connsiteX9" fmla="*/ 6858000 w 6858000"/>
              <a:gd name="connsiteY9" fmla="*/ 0 h 6858000"/>
              <a:gd name="connsiteX10" fmla="*/ 6858000 w 6858000"/>
              <a:gd name="connsiteY10" fmla="*/ 2938181 h 6858000"/>
              <a:gd name="connsiteX11" fmla="*/ 4123718 w 6858000"/>
              <a:gd name="connsiteY11" fmla="*/ 4998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6858000">
                <a:moveTo>
                  <a:pt x="5143981" y="6352454"/>
                </a:moveTo>
                <a:lnTo>
                  <a:pt x="6858000" y="5061015"/>
                </a:lnTo>
                <a:lnTo>
                  <a:pt x="6858000" y="6858000"/>
                </a:lnTo>
                <a:lnTo>
                  <a:pt x="4805684" y="6858000"/>
                </a:lnTo>
                <a:lnTo>
                  <a:pt x="5264449" y="6512341"/>
                </a:lnTo>
                <a:close/>
                <a:moveTo>
                  <a:pt x="0" y="5571742"/>
                </a:moveTo>
                <a:lnTo>
                  <a:pt x="969140" y="6858000"/>
                </a:lnTo>
                <a:lnTo>
                  <a:pt x="0" y="6858000"/>
                </a:lnTo>
                <a:close/>
                <a:moveTo>
                  <a:pt x="357681" y="0"/>
                </a:moveTo>
                <a:lnTo>
                  <a:pt x="6858000" y="0"/>
                </a:lnTo>
                <a:lnTo>
                  <a:pt x="6858000" y="2938181"/>
                </a:lnTo>
                <a:lnTo>
                  <a:pt x="4123718" y="49983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ree Abstract Colorful Blob Shapes Element Design. 14273519 PNG with Transparent Background">
            <a:extLst>
              <a:ext uri="{FF2B5EF4-FFF2-40B4-BE49-F238E27FC236}">
                <a16:creationId xmlns:a16="http://schemas.microsoft.com/office/drawing/2014/main" id="{B6B93B43-0DE6-438D-8B5E-93E0CD43E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9" b="755"/>
          <a:stretch>
            <a:fillRect/>
          </a:stretch>
        </p:blipFill>
        <p:spPr bwMode="auto">
          <a:xfrm rot="18640683">
            <a:off x="9925342" y="-1581832"/>
            <a:ext cx="2623263" cy="4876231"/>
          </a:xfrm>
          <a:custGeom>
            <a:avLst/>
            <a:gdLst>
              <a:gd name="connsiteX0" fmla="*/ 370064 w 2623263"/>
              <a:gd name="connsiteY0" fmla="*/ 0 h 4876231"/>
              <a:gd name="connsiteX1" fmla="*/ 2623263 w 2623263"/>
              <a:gd name="connsiteY1" fmla="*/ 2621617 h 4876231"/>
              <a:gd name="connsiteX2" fmla="*/ 0 w 2623263"/>
              <a:gd name="connsiteY2" fmla="*/ 4876231 h 4876231"/>
              <a:gd name="connsiteX3" fmla="*/ 0 w 2623263"/>
              <a:gd name="connsiteY3" fmla="*/ 0 h 48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263" h="4876231">
                <a:moveTo>
                  <a:pt x="370064" y="0"/>
                </a:moveTo>
                <a:lnTo>
                  <a:pt x="2623263" y="2621617"/>
                </a:lnTo>
                <a:lnTo>
                  <a:pt x="0" y="48762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bstract Colorful Blob Shapes Element Design. 14273466 PNG">
            <a:extLst>
              <a:ext uri="{FF2B5EF4-FFF2-40B4-BE49-F238E27FC236}">
                <a16:creationId xmlns:a16="http://schemas.microsoft.com/office/drawing/2014/main" id="{974DD853-D6EC-E89A-3BD0-FAE344A8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b="29104"/>
          <a:stretch>
            <a:fillRect/>
          </a:stretch>
        </p:blipFill>
        <p:spPr bwMode="auto">
          <a:xfrm rot="1285853">
            <a:off x="-483125" y="5114556"/>
            <a:ext cx="2839678" cy="2040159"/>
          </a:xfrm>
          <a:custGeom>
            <a:avLst/>
            <a:gdLst>
              <a:gd name="connsiteX0" fmla="*/ 0 w 2839678"/>
              <a:gd name="connsiteY0" fmla="*/ 0 h 2040159"/>
              <a:gd name="connsiteX1" fmla="*/ 2839678 w 2839678"/>
              <a:gd name="connsiteY1" fmla="*/ 0 h 2040159"/>
              <a:gd name="connsiteX2" fmla="*/ 2839678 w 2839678"/>
              <a:gd name="connsiteY2" fmla="*/ 1239862 h 2040159"/>
              <a:gd name="connsiteX3" fmla="*/ 800798 w 2839678"/>
              <a:gd name="connsiteY3" fmla="*/ 2040159 h 204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9678" h="2040159">
                <a:moveTo>
                  <a:pt x="0" y="0"/>
                </a:moveTo>
                <a:lnTo>
                  <a:pt x="2839678" y="0"/>
                </a:lnTo>
                <a:lnTo>
                  <a:pt x="2839678" y="1239862"/>
                </a:lnTo>
                <a:lnTo>
                  <a:pt x="800798" y="20401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95FB5-3663-3DA1-B2B4-21B3AF680EF2}"/>
              </a:ext>
            </a:extLst>
          </p:cNvPr>
          <p:cNvSpPr txBox="1">
            <a:spLocks/>
          </p:cNvSpPr>
          <p:nvPr/>
        </p:nvSpPr>
        <p:spPr>
          <a:xfrm>
            <a:off x="2631101" y="83775"/>
            <a:ext cx="6055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Mandatory Postings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0ED74-069A-6D2D-5052-AE33A0460406}"/>
              </a:ext>
            </a:extLst>
          </p:cNvPr>
          <p:cNvSpPr txBox="1"/>
          <p:nvPr/>
        </p:nvSpPr>
        <p:spPr>
          <a:xfrm>
            <a:off x="258203" y="993840"/>
            <a:ext cx="10381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The following forms and posters must be posted in an area visible by the general public for all weekend programs: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7E0BE6-5F2E-A100-DAF8-C9D30D407573}"/>
              </a:ext>
            </a:extLst>
          </p:cNvPr>
          <p:cNvGrpSpPr/>
          <p:nvPr/>
        </p:nvGrpSpPr>
        <p:grpSpPr>
          <a:xfrm>
            <a:off x="687817" y="2229357"/>
            <a:ext cx="3179760" cy="3820115"/>
            <a:chOff x="609714" y="2229357"/>
            <a:chExt cx="3179760" cy="38201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92EC42-BE96-A42D-6F40-27F19553ECFE}"/>
                </a:ext>
              </a:extLst>
            </p:cNvPr>
            <p:cNvSpPr/>
            <p:nvPr/>
          </p:nvSpPr>
          <p:spPr>
            <a:xfrm>
              <a:off x="609714" y="2229357"/>
              <a:ext cx="3179760" cy="3133852"/>
            </a:xfrm>
            <a:prstGeom prst="roundRect">
              <a:avLst>
                <a:gd name="adj" fmla="val 11917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45F8BF-A3D0-E82C-6CF6-5404FA24204A}"/>
                </a:ext>
              </a:extLst>
            </p:cNvPr>
            <p:cNvSpPr/>
            <p:nvPr/>
          </p:nvSpPr>
          <p:spPr>
            <a:xfrm>
              <a:off x="1843635" y="4278105"/>
              <a:ext cx="1771367" cy="1771367"/>
            </a:xfrm>
            <a:custGeom>
              <a:avLst/>
              <a:gdLst>
                <a:gd name="connsiteX0" fmla="*/ 0 w 1771367"/>
                <a:gd name="connsiteY0" fmla="*/ 177137 h 1771367"/>
                <a:gd name="connsiteX1" fmla="*/ 177137 w 1771367"/>
                <a:gd name="connsiteY1" fmla="*/ 0 h 1771367"/>
                <a:gd name="connsiteX2" fmla="*/ 1594230 w 1771367"/>
                <a:gd name="connsiteY2" fmla="*/ 0 h 1771367"/>
                <a:gd name="connsiteX3" fmla="*/ 1771367 w 1771367"/>
                <a:gd name="connsiteY3" fmla="*/ 177137 h 1771367"/>
                <a:gd name="connsiteX4" fmla="*/ 1771367 w 1771367"/>
                <a:gd name="connsiteY4" fmla="*/ 1594230 h 1771367"/>
                <a:gd name="connsiteX5" fmla="*/ 1594230 w 1771367"/>
                <a:gd name="connsiteY5" fmla="*/ 1771367 h 1771367"/>
                <a:gd name="connsiteX6" fmla="*/ 177137 w 1771367"/>
                <a:gd name="connsiteY6" fmla="*/ 1771367 h 1771367"/>
                <a:gd name="connsiteX7" fmla="*/ 0 w 1771367"/>
                <a:gd name="connsiteY7" fmla="*/ 1594230 h 1771367"/>
                <a:gd name="connsiteX8" fmla="*/ 0 w 1771367"/>
                <a:gd name="connsiteY8" fmla="*/ 177137 h 17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367" h="1771367">
                  <a:moveTo>
                    <a:pt x="0" y="177137"/>
                  </a:moveTo>
                  <a:cubicBezTo>
                    <a:pt x="0" y="79307"/>
                    <a:pt x="79307" y="0"/>
                    <a:pt x="177137" y="0"/>
                  </a:cubicBezTo>
                  <a:lnTo>
                    <a:pt x="1594230" y="0"/>
                  </a:lnTo>
                  <a:cubicBezTo>
                    <a:pt x="1692060" y="0"/>
                    <a:pt x="1771367" y="79307"/>
                    <a:pt x="1771367" y="177137"/>
                  </a:cubicBezTo>
                  <a:lnTo>
                    <a:pt x="1771367" y="1594230"/>
                  </a:lnTo>
                  <a:cubicBezTo>
                    <a:pt x="1771367" y="1692060"/>
                    <a:pt x="1692060" y="1771367"/>
                    <a:pt x="1594230" y="1771367"/>
                  </a:cubicBezTo>
                  <a:lnTo>
                    <a:pt x="177137" y="1771367"/>
                  </a:lnTo>
                  <a:cubicBezTo>
                    <a:pt x="79307" y="1771367"/>
                    <a:pt x="0" y="1692060"/>
                    <a:pt x="0" y="1594230"/>
                  </a:cubicBezTo>
                  <a:lnTo>
                    <a:pt x="0" y="177137"/>
                  </a:lnTo>
                  <a:close/>
                </a:path>
              </a:pathLst>
            </a:custGeom>
            <a:solidFill>
              <a:srgbClr val="A8793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322" tIns="143322" rIns="143322" bIns="1433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+mj-lt"/>
                </a:rPr>
                <a:t>Current Health Inspection Report</a:t>
              </a: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F6A66B-DB59-DEE0-1004-58E7D157E144}"/>
              </a:ext>
            </a:extLst>
          </p:cNvPr>
          <p:cNvSpPr/>
          <p:nvPr/>
        </p:nvSpPr>
        <p:spPr>
          <a:xfrm rot="21554563">
            <a:off x="3957831" y="3817273"/>
            <a:ext cx="516799" cy="425634"/>
          </a:xfrm>
          <a:custGeom>
            <a:avLst/>
            <a:gdLst>
              <a:gd name="connsiteX0" fmla="*/ 0 w 240298"/>
              <a:gd name="connsiteY0" fmla="*/ 85127 h 425634"/>
              <a:gd name="connsiteX1" fmla="*/ 120149 w 240298"/>
              <a:gd name="connsiteY1" fmla="*/ 85127 h 425634"/>
              <a:gd name="connsiteX2" fmla="*/ 120149 w 240298"/>
              <a:gd name="connsiteY2" fmla="*/ 0 h 425634"/>
              <a:gd name="connsiteX3" fmla="*/ 240298 w 240298"/>
              <a:gd name="connsiteY3" fmla="*/ 212817 h 425634"/>
              <a:gd name="connsiteX4" fmla="*/ 120149 w 240298"/>
              <a:gd name="connsiteY4" fmla="*/ 425634 h 425634"/>
              <a:gd name="connsiteX5" fmla="*/ 120149 w 240298"/>
              <a:gd name="connsiteY5" fmla="*/ 340507 h 425634"/>
              <a:gd name="connsiteX6" fmla="*/ 0 w 240298"/>
              <a:gd name="connsiteY6" fmla="*/ 340507 h 425634"/>
              <a:gd name="connsiteX7" fmla="*/ 0 w 240298"/>
              <a:gd name="connsiteY7" fmla="*/ 85127 h 42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98" h="425634">
                <a:moveTo>
                  <a:pt x="0" y="85127"/>
                </a:moveTo>
                <a:lnTo>
                  <a:pt x="120149" y="85127"/>
                </a:lnTo>
                <a:lnTo>
                  <a:pt x="120149" y="0"/>
                </a:lnTo>
                <a:lnTo>
                  <a:pt x="240298" y="212817"/>
                </a:lnTo>
                <a:lnTo>
                  <a:pt x="120149" y="425634"/>
                </a:lnTo>
                <a:lnTo>
                  <a:pt x="120149" y="340507"/>
                </a:lnTo>
                <a:lnTo>
                  <a:pt x="0" y="340507"/>
                </a:lnTo>
                <a:lnTo>
                  <a:pt x="0" y="8512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85126" rIns="72089" bIns="8512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4E7127-4D1E-F10B-4ABE-6DB3D45E1DD8}"/>
              </a:ext>
            </a:extLst>
          </p:cNvPr>
          <p:cNvGrpSpPr/>
          <p:nvPr/>
        </p:nvGrpSpPr>
        <p:grpSpPr>
          <a:xfrm>
            <a:off x="4574857" y="2252105"/>
            <a:ext cx="3179761" cy="3746205"/>
            <a:chOff x="4574857" y="2252105"/>
            <a:chExt cx="3179761" cy="374620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A961D33-DD9A-5C91-F389-F6BF825FAAE9}"/>
                </a:ext>
              </a:extLst>
            </p:cNvPr>
            <p:cNvSpPr/>
            <p:nvPr/>
          </p:nvSpPr>
          <p:spPr>
            <a:xfrm>
              <a:off x="4574857" y="2252105"/>
              <a:ext cx="3179761" cy="3133852"/>
            </a:xfrm>
            <a:prstGeom prst="roundRect">
              <a:avLst>
                <a:gd name="adj" fmla="val 1000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D88B02-0FB7-F290-3506-D5F9BD333964}"/>
                </a:ext>
              </a:extLst>
            </p:cNvPr>
            <p:cNvSpPr/>
            <p:nvPr/>
          </p:nvSpPr>
          <p:spPr>
            <a:xfrm>
              <a:off x="5714299" y="4226943"/>
              <a:ext cx="1771367" cy="1771367"/>
            </a:xfrm>
            <a:custGeom>
              <a:avLst/>
              <a:gdLst>
                <a:gd name="connsiteX0" fmla="*/ 0 w 1771367"/>
                <a:gd name="connsiteY0" fmla="*/ 177137 h 1771367"/>
                <a:gd name="connsiteX1" fmla="*/ 177137 w 1771367"/>
                <a:gd name="connsiteY1" fmla="*/ 0 h 1771367"/>
                <a:gd name="connsiteX2" fmla="*/ 1594230 w 1771367"/>
                <a:gd name="connsiteY2" fmla="*/ 0 h 1771367"/>
                <a:gd name="connsiteX3" fmla="*/ 1771367 w 1771367"/>
                <a:gd name="connsiteY3" fmla="*/ 177137 h 1771367"/>
                <a:gd name="connsiteX4" fmla="*/ 1771367 w 1771367"/>
                <a:gd name="connsiteY4" fmla="*/ 1594230 h 1771367"/>
                <a:gd name="connsiteX5" fmla="*/ 1594230 w 1771367"/>
                <a:gd name="connsiteY5" fmla="*/ 1771367 h 1771367"/>
                <a:gd name="connsiteX6" fmla="*/ 177137 w 1771367"/>
                <a:gd name="connsiteY6" fmla="*/ 1771367 h 1771367"/>
                <a:gd name="connsiteX7" fmla="*/ 0 w 1771367"/>
                <a:gd name="connsiteY7" fmla="*/ 1594230 h 1771367"/>
                <a:gd name="connsiteX8" fmla="*/ 0 w 1771367"/>
                <a:gd name="connsiteY8" fmla="*/ 177137 h 17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367" h="1771367">
                  <a:moveTo>
                    <a:pt x="0" y="177137"/>
                  </a:moveTo>
                  <a:cubicBezTo>
                    <a:pt x="0" y="79307"/>
                    <a:pt x="79307" y="0"/>
                    <a:pt x="177137" y="0"/>
                  </a:cubicBezTo>
                  <a:lnTo>
                    <a:pt x="1594230" y="0"/>
                  </a:lnTo>
                  <a:cubicBezTo>
                    <a:pt x="1692060" y="0"/>
                    <a:pt x="1771367" y="79307"/>
                    <a:pt x="1771367" y="177137"/>
                  </a:cubicBezTo>
                  <a:lnTo>
                    <a:pt x="1771367" y="1594230"/>
                  </a:lnTo>
                  <a:cubicBezTo>
                    <a:pt x="1771367" y="1692060"/>
                    <a:pt x="1692060" y="1771367"/>
                    <a:pt x="1594230" y="1771367"/>
                  </a:cubicBezTo>
                  <a:lnTo>
                    <a:pt x="177137" y="1771367"/>
                  </a:lnTo>
                  <a:cubicBezTo>
                    <a:pt x="79307" y="1771367"/>
                    <a:pt x="0" y="1692060"/>
                    <a:pt x="0" y="1594230"/>
                  </a:cubicBezTo>
                  <a:lnTo>
                    <a:pt x="0" y="177137"/>
                  </a:lnTo>
                  <a:close/>
                </a:path>
              </a:pathLst>
            </a:custGeom>
            <a:solidFill>
              <a:srgbClr val="A8793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322" tIns="143322" rIns="143322" bIns="1433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+mj-lt"/>
                </a:rPr>
                <a:t>Current “And Justice For All”</a:t>
              </a: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DDF859F-B81D-BA14-4B83-5F1EBD2867F7}"/>
              </a:ext>
            </a:extLst>
          </p:cNvPr>
          <p:cNvSpPr/>
          <p:nvPr/>
        </p:nvSpPr>
        <p:spPr>
          <a:xfrm rot="21566349">
            <a:off x="7836635" y="3818501"/>
            <a:ext cx="445131" cy="425634"/>
          </a:xfrm>
          <a:custGeom>
            <a:avLst/>
            <a:gdLst>
              <a:gd name="connsiteX0" fmla="*/ 0 w 240423"/>
              <a:gd name="connsiteY0" fmla="*/ 85127 h 425634"/>
              <a:gd name="connsiteX1" fmla="*/ 120212 w 240423"/>
              <a:gd name="connsiteY1" fmla="*/ 85127 h 425634"/>
              <a:gd name="connsiteX2" fmla="*/ 120212 w 240423"/>
              <a:gd name="connsiteY2" fmla="*/ 0 h 425634"/>
              <a:gd name="connsiteX3" fmla="*/ 240423 w 240423"/>
              <a:gd name="connsiteY3" fmla="*/ 212817 h 425634"/>
              <a:gd name="connsiteX4" fmla="*/ 120212 w 240423"/>
              <a:gd name="connsiteY4" fmla="*/ 425634 h 425634"/>
              <a:gd name="connsiteX5" fmla="*/ 120212 w 240423"/>
              <a:gd name="connsiteY5" fmla="*/ 340507 h 425634"/>
              <a:gd name="connsiteX6" fmla="*/ 0 w 240423"/>
              <a:gd name="connsiteY6" fmla="*/ 340507 h 425634"/>
              <a:gd name="connsiteX7" fmla="*/ 0 w 240423"/>
              <a:gd name="connsiteY7" fmla="*/ 85127 h 42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423" h="425634">
                <a:moveTo>
                  <a:pt x="0" y="85127"/>
                </a:moveTo>
                <a:lnTo>
                  <a:pt x="120212" y="85127"/>
                </a:lnTo>
                <a:lnTo>
                  <a:pt x="120212" y="0"/>
                </a:lnTo>
                <a:lnTo>
                  <a:pt x="240423" y="212817"/>
                </a:lnTo>
                <a:lnTo>
                  <a:pt x="120212" y="425634"/>
                </a:lnTo>
                <a:lnTo>
                  <a:pt x="120212" y="340507"/>
                </a:lnTo>
                <a:lnTo>
                  <a:pt x="0" y="340507"/>
                </a:lnTo>
                <a:lnTo>
                  <a:pt x="0" y="8512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5126" rIns="72126" bIns="8512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68396D-C8D1-0319-876C-A4EE53F66410}"/>
              </a:ext>
            </a:extLst>
          </p:cNvPr>
          <p:cNvGrpSpPr/>
          <p:nvPr/>
        </p:nvGrpSpPr>
        <p:grpSpPr>
          <a:xfrm>
            <a:off x="8328151" y="2249406"/>
            <a:ext cx="3179760" cy="3708986"/>
            <a:chOff x="8328151" y="2249406"/>
            <a:chExt cx="3179760" cy="3708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87982E-AD23-A343-4EC8-9B2132D73E27}"/>
                </a:ext>
              </a:extLst>
            </p:cNvPr>
            <p:cNvSpPr/>
            <p:nvPr/>
          </p:nvSpPr>
          <p:spPr>
            <a:xfrm>
              <a:off x="8328151" y="2249406"/>
              <a:ext cx="3179760" cy="3133852"/>
            </a:xfrm>
            <a:prstGeom prst="roundRect">
              <a:avLst>
                <a:gd name="adj" fmla="val 10000"/>
              </a:avLst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ACCD7B8-858F-EBDE-C094-8AC3BCDB17AA}"/>
                </a:ext>
              </a:extLst>
            </p:cNvPr>
            <p:cNvSpPr/>
            <p:nvPr/>
          </p:nvSpPr>
          <p:spPr>
            <a:xfrm>
              <a:off x="9437045" y="4187025"/>
              <a:ext cx="1771367" cy="1771367"/>
            </a:xfrm>
            <a:custGeom>
              <a:avLst/>
              <a:gdLst>
                <a:gd name="connsiteX0" fmla="*/ 0 w 1771367"/>
                <a:gd name="connsiteY0" fmla="*/ 177137 h 1771367"/>
                <a:gd name="connsiteX1" fmla="*/ 177137 w 1771367"/>
                <a:gd name="connsiteY1" fmla="*/ 0 h 1771367"/>
                <a:gd name="connsiteX2" fmla="*/ 1594230 w 1771367"/>
                <a:gd name="connsiteY2" fmla="*/ 0 h 1771367"/>
                <a:gd name="connsiteX3" fmla="*/ 1771367 w 1771367"/>
                <a:gd name="connsiteY3" fmla="*/ 177137 h 1771367"/>
                <a:gd name="connsiteX4" fmla="*/ 1771367 w 1771367"/>
                <a:gd name="connsiteY4" fmla="*/ 1594230 h 1771367"/>
                <a:gd name="connsiteX5" fmla="*/ 1594230 w 1771367"/>
                <a:gd name="connsiteY5" fmla="*/ 1771367 h 1771367"/>
                <a:gd name="connsiteX6" fmla="*/ 177137 w 1771367"/>
                <a:gd name="connsiteY6" fmla="*/ 1771367 h 1771367"/>
                <a:gd name="connsiteX7" fmla="*/ 0 w 1771367"/>
                <a:gd name="connsiteY7" fmla="*/ 1594230 h 1771367"/>
                <a:gd name="connsiteX8" fmla="*/ 0 w 1771367"/>
                <a:gd name="connsiteY8" fmla="*/ 177137 h 17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367" h="1771367">
                  <a:moveTo>
                    <a:pt x="0" y="177137"/>
                  </a:moveTo>
                  <a:cubicBezTo>
                    <a:pt x="0" y="79307"/>
                    <a:pt x="79307" y="0"/>
                    <a:pt x="177137" y="0"/>
                  </a:cubicBezTo>
                  <a:lnTo>
                    <a:pt x="1594230" y="0"/>
                  </a:lnTo>
                  <a:cubicBezTo>
                    <a:pt x="1692060" y="0"/>
                    <a:pt x="1771367" y="79307"/>
                    <a:pt x="1771367" y="177137"/>
                  </a:cubicBezTo>
                  <a:lnTo>
                    <a:pt x="1771367" y="1594230"/>
                  </a:lnTo>
                  <a:cubicBezTo>
                    <a:pt x="1771367" y="1692060"/>
                    <a:pt x="1692060" y="1771367"/>
                    <a:pt x="1594230" y="1771367"/>
                  </a:cubicBezTo>
                  <a:lnTo>
                    <a:pt x="177137" y="1771367"/>
                  </a:lnTo>
                  <a:cubicBezTo>
                    <a:pt x="79307" y="1771367"/>
                    <a:pt x="0" y="1692060"/>
                    <a:pt x="0" y="1594230"/>
                  </a:cubicBezTo>
                  <a:lnTo>
                    <a:pt x="0" y="177137"/>
                  </a:lnTo>
                  <a:close/>
                </a:path>
              </a:pathLst>
            </a:custGeom>
            <a:solidFill>
              <a:srgbClr val="A8793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322" tIns="143322" rIns="143322" bIns="1433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+mj-lt"/>
                </a:rPr>
                <a:t>Saturday Service 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7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5DDB3F1E-E0DF-F63F-5256-E65BE77284CF}"/>
              </a:ext>
            </a:extLst>
          </p:cNvPr>
          <p:cNvSpPr txBox="1">
            <a:spLocks/>
          </p:cNvSpPr>
          <p:nvPr/>
        </p:nvSpPr>
        <p:spPr>
          <a:xfrm>
            <a:off x="-304970" y="28547"/>
            <a:ext cx="5322603" cy="4147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Saturday</a:t>
            </a:r>
          </a:p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Breakfast</a:t>
            </a:r>
          </a:p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&amp;</a:t>
            </a:r>
          </a:p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Lunch Required Forms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546874-B698-9C24-3016-520CB654F0E9}"/>
              </a:ext>
            </a:extLst>
          </p:cNvPr>
          <p:cNvGrpSpPr/>
          <p:nvPr/>
        </p:nvGrpSpPr>
        <p:grpSpPr>
          <a:xfrm>
            <a:off x="4751016" y="51611"/>
            <a:ext cx="3438712" cy="3308707"/>
            <a:chOff x="4758779" y="289211"/>
            <a:chExt cx="3438712" cy="3308707"/>
          </a:xfrm>
          <a:effectLst/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15FB2C-351B-3DDD-954F-F32E7C0B7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6" r="4" b="4"/>
            <a:stretch/>
          </p:blipFill>
          <p:spPr>
            <a:xfrm>
              <a:off x="4946323" y="531228"/>
              <a:ext cx="3251168" cy="25219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BCA24888-B98B-50E2-5073-C41D3703F407}"/>
                </a:ext>
              </a:extLst>
            </p:cNvPr>
            <p:cNvSpPr/>
            <p:nvPr/>
          </p:nvSpPr>
          <p:spPr>
            <a:xfrm>
              <a:off x="4758779" y="289211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C7763C-8406-BC56-9C6B-5561800C5039}"/>
                </a:ext>
              </a:extLst>
            </p:cNvPr>
            <p:cNvSpPr txBox="1"/>
            <p:nvPr/>
          </p:nvSpPr>
          <p:spPr>
            <a:xfrm>
              <a:off x="4937154" y="3013143"/>
              <a:ext cx="32512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Production Record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Inputted the Monday after service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36EFD1-067B-7F13-75CC-03814BD6E06C}"/>
              </a:ext>
            </a:extLst>
          </p:cNvPr>
          <p:cNvGrpSpPr/>
          <p:nvPr/>
        </p:nvGrpSpPr>
        <p:grpSpPr>
          <a:xfrm>
            <a:off x="8460405" y="51611"/>
            <a:ext cx="3441368" cy="3414106"/>
            <a:chOff x="8269594" y="304349"/>
            <a:chExt cx="3441368" cy="34141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8DFEFB-7F49-37E9-8C87-45DA1BF3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6" b="3866"/>
            <a:stretch/>
          </p:blipFill>
          <p:spPr>
            <a:xfrm>
              <a:off x="8459796" y="546366"/>
              <a:ext cx="3251166" cy="23103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0ECD3010-317C-6DA2-358F-2437222770EF}"/>
                </a:ext>
              </a:extLst>
            </p:cNvPr>
            <p:cNvSpPr/>
            <p:nvPr/>
          </p:nvSpPr>
          <p:spPr>
            <a:xfrm>
              <a:off x="8269594" y="304349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BC25E1-1BB8-210F-0113-53A11F3FAC95}"/>
                </a:ext>
              </a:extLst>
            </p:cNvPr>
            <p:cNvSpPr txBox="1"/>
            <p:nvPr/>
          </p:nvSpPr>
          <p:spPr>
            <a:xfrm>
              <a:off x="8610622" y="2856681"/>
              <a:ext cx="284084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Weekend Meal Service </a:t>
              </a:r>
            </a:p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Daily Transport Record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Completed Daily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9C8BFD-6A7F-CF49-6DDA-3028DECC96CA}"/>
              </a:ext>
            </a:extLst>
          </p:cNvPr>
          <p:cNvGrpSpPr/>
          <p:nvPr/>
        </p:nvGrpSpPr>
        <p:grpSpPr>
          <a:xfrm>
            <a:off x="4731405" y="3345733"/>
            <a:ext cx="3477963" cy="3316952"/>
            <a:chOff x="4731405" y="3345733"/>
            <a:chExt cx="3477963" cy="33169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FCB1CE-2C12-E7D0-7AB6-E5BF9848A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t="543" r="-42" b="40361"/>
            <a:stretch/>
          </p:blipFill>
          <p:spPr>
            <a:xfrm>
              <a:off x="4941284" y="3524092"/>
              <a:ext cx="3268084" cy="25191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692958B7-3013-FBDD-0C52-E32342740408}"/>
                </a:ext>
              </a:extLst>
            </p:cNvPr>
            <p:cNvSpPr/>
            <p:nvPr/>
          </p:nvSpPr>
          <p:spPr>
            <a:xfrm>
              <a:off x="4731405" y="3345733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9CD064-ECED-D3E8-996A-89F29FDF0A00}"/>
                </a:ext>
              </a:extLst>
            </p:cNvPr>
            <p:cNvSpPr txBox="1"/>
            <p:nvPr/>
          </p:nvSpPr>
          <p:spPr>
            <a:xfrm>
              <a:off x="4924780" y="6077910"/>
              <a:ext cx="3150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Saturday Meal Count form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Completed Daily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F8795F-2101-CA98-AFD9-858BC3156E06}"/>
              </a:ext>
            </a:extLst>
          </p:cNvPr>
          <p:cNvGrpSpPr/>
          <p:nvPr/>
        </p:nvGrpSpPr>
        <p:grpSpPr>
          <a:xfrm>
            <a:off x="8411095" y="3371012"/>
            <a:ext cx="3757760" cy="3486988"/>
            <a:chOff x="8452484" y="1906381"/>
            <a:chExt cx="3757760" cy="34869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B32434-57DB-131E-B033-38F99D620D46}"/>
                </a:ext>
              </a:extLst>
            </p:cNvPr>
            <p:cNvSpPr txBox="1"/>
            <p:nvPr/>
          </p:nvSpPr>
          <p:spPr>
            <a:xfrm>
              <a:off x="8452484" y="4593150"/>
              <a:ext cx="375776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Saturday Meal Service Checklist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Completed within 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first 4 months of program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E8C762-3CCA-2150-886C-D24DA4750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" t="421" r="151" b="39997"/>
            <a:stretch/>
          </p:blipFill>
          <p:spPr>
            <a:xfrm>
              <a:off x="8705781" y="2060039"/>
              <a:ext cx="3251167" cy="25122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98F3E293-DFDD-2F8D-9AA8-454E724D3394}"/>
                </a:ext>
              </a:extLst>
            </p:cNvPr>
            <p:cNvSpPr/>
            <p:nvPr/>
          </p:nvSpPr>
          <p:spPr>
            <a:xfrm>
              <a:off x="8556129" y="1906381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4</a:t>
              </a:r>
            </a:p>
          </p:txBody>
        </p:sp>
      </p:grpSp>
      <p:pic>
        <p:nvPicPr>
          <p:cNvPr id="22" name="Picture 21" descr="Aesthetic Boho Blob Shape and Outline Flower 11382403 PNG">
            <a:extLst>
              <a:ext uri="{FF2B5EF4-FFF2-40B4-BE49-F238E27FC236}">
                <a16:creationId xmlns:a16="http://schemas.microsoft.com/office/drawing/2014/main" id="{6E682843-BB61-4908-5BC9-32249A3EC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b="60328"/>
          <a:stretch>
            <a:fillRect/>
          </a:stretch>
        </p:blipFill>
        <p:spPr bwMode="auto">
          <a:xfrm>
            <a:off x="2922" y="4137276"/>
            <a:ext cx="4706821" cy="2720724"/>
          </a:xfrm>
          <a:custGeom>
            <a:avLst/>
            <a:gdLst>
              <a:gd name="connsiteX0" fmla="*/ 0 w 4706821"/>
              <a:gd name="connsiteY0" fmla="*/ 0 h 2720724"/>
              <a:gd name="connsiteX1" fmla="*/ 4706821 w 4706821"/>
              <a:gd name="connsiteY1" fmla="*/ 0 h 2720724"/>
              <a:gd name="connsiteX2" fmla="*/ 4706821 w 4706821"/>
              <a:gd name="connsiteY2" fmla="*/ 2720724 h 2720724"/>
              <a:gd name="connsiteX3" fmla="*/ 0 w 4706821"/>
              <a:gd name="connsiteY3" fmla="*/ 2720724 h 272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6821" h="2720724">
                <a:moveTo>
                  <a:pt x="0" y="0"/>
                </a:moveTo>
                <a:lnTo>
                  <a:pt x="4706821" y="0"/>
                </a:lnTo>
                <a:lnTo>
                  <a:pt x="4706821" y="2720724"/>
                </a:lnTo>
                <a:lnTo>
                  <a:pt x="0" y="27207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CFF51723-652F-CBE2-4D9D-B467A942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6"/>
          </a:xfrm>
          <a:custGeom>
            <a:avLst/>
            <a:gdLst>
              <a:gd name="connsiteX0" fmla="*/ 8921666 w 8921666"/>
              <a:gd name="connsiteY0" fmla="*/ 1878845 h 8546106"/>
              <a:gd name="connsiteX1" fmla="*/ 6118644 w 8921666"/>
              <a:gd name="connsiteY1" fmla="*/ 8546106 h 8546106"/>
              <a:gd name="connsiteX2" fmla="*/ 5803752 w 8921666"/>
              <a:gd name="connsiteY2" fmla="*/ 8546106 h 8546106"/>
              <a:gd name="connsiteX3" fmla="*/ 0 w 8921666"/>
              <a:gd name="connsiteY3" fmla="*/ 6106118 h 8546106"/>
              <a:gd name="connsiteX4" fmla="*/ 0 w 8921666"/>
              <a:gd name="connsiteY4" fmla="*/ 5404496 h 8546106"/>
              <a:gd name="connsiteX5" fmla="*/ 2272135 w 8921666"/>
              <a:gd name="connsiteY5" fmla="*/ 0 h 8546106"/>
              <a:gd name="connsiteX6" fmla="*/ 8921666 w 8921666"/>
              <a:gd name="connsiteY6" fmla="*/ 0 h 854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21666" h="8546106">
                <a:moveTo>
                  <a:pt x="8921666" y="1878845"/>
                </a:moveTo>
                <a:lnTo>
                  <a:pt x="6118644" y="8546106"/>
                </a:lnTo>
                <a:lnTo>
                  <a:pt x="5803752" y="8546106"/>
                </a:lnTo>
                <a:lnTo>
                  <a:pt x="0" y="6106118"/>
                </a:lnTo>
                <a:lnTo>
                  <a:pt x="0" y="5404496"/>
                </a:lnTo>
                <a:lnTo>
                  <a:pt x="2272135" y="0"/>
                </a:lnTo>
                <a:lnTo>
                  <a:pt x="8921666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27BF6D5-7C1C-B50C-2232-02A53624F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" b="755"/>
          <a:stretch/>
        </p:blipFill>
        <p:spPr>
          <a:xfrm>
            <a:off x="6823413" y="315363"/>
            <a:ext cx="4173123" cy="5660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B9A281-989B-FEDA-2625-243588CA2CDB}"/>
              </a:ext>
            </a:extLst>
          </p:cNvPr>
          <p:cNvSpPr txBox="1">
            <a:spLocks/>
          </p:cNvSpPr>
          <p:nvPr/>
        </p:nvSpPr>
        <p:spPr>
          <a:xfrm>
            <a:off x="-169641" y="-822436"/>
            <a:ext cx="5804536" cy="3570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00" cap="all" spc="1500" dirty="0">
                <a:ea typeface="Source Sans Pro SemiBold" panose="020B0603030403020204" pitchFamily="34" charset="0"/>
              </a:rPr>
              <a:t>Saturday Meal Service Checklist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842FB-A076-EA28-7DC7-BDBF069CE804}"/>
              </a:ext>
            </a:extLst>
          </p:cNvPr>
          <p:cNvSpPr txBox="1"/>
          <p:nvPr/>
        </p:nvSpPr>
        <p:spPr>
          <a:xfrm>
            <a:off x="115307" y="2747726"/>
            <a:ext cx="5588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</a:t>
            </a:r>
            <a:r>
              <a:rPr lang="en-US" sz="2000" i="1" dirty="0">
                <a:latin typeface="Century Gothic" panose="020B0502020202020204" pitchFamily="34" charset="0"/>
              </a:rPr>
              <a:t>Saturday Meal Service Checklist </a:t>
            </a:r>
            <a:r>
              <a:rPr lang="en-US" sz="2000" dirty="0">
                <a:latin typeface="Century Gothic" panose="020B0502020202020204" pitchFamily="34" charset="0"/>
              </a:rPr>
              <a:t>is for all Saturday School programs.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800100" lvl="1" indent="-27432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Check list must be completed within the first 4 weeks of the Saturday program by the Saturday program administration</a:t>
            </a:r>
          </a:p>
          <a:p>
            <a:pPr marL="800100" lvl="1" indent="-27432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This ensures all Saturday programs are in CDE compliance</a:t>
            </a:r>
          </a:p>
        </p:txBody>
      </p:sp>
      <p:pic>
        <p:nvPicPr>
          <p:cNvPr id="6" name="Picture 2" descr="Boho Blobs PNGs for Free Download">
            <a:extLst>
              <a:ext uri="{FF2B5EF4-FFF2-40B4-BE49-F238E27FC236}">
                <a16:creationId xmlns:a16="http://schemas.microsoft.com/office/drawing/2014/main" id="{13D38707-9DA3-DD43-F682-3CC6F379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7035" y="5194765"/>
            <a:ext cx="1729194" cy="18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AFE19-9E48-A509-D75D-C1D107589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A119EF4-2F79-90AD-BB18-30A7E5F54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9EB397-1104-28CE-2FC1-E838B98D70CD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735E25-54F5-F463-4D3A-8D3DE3A48515}"/>
              </a:ext>
            </a:extLst>
          </p:cNvPr>
          <p:cNvGrpSpPr/>
          <p:nvPr/>
        </p:nvGrpSpPr>
        <p:grpSpPr>
          <a:xfrm>
            <a:off x="1323770" y="1995457"/>
            <a:ext cx="9544460" cy="2419124"/>
            <a:chOff x="868529" y="2515850"/>
            <a:chExt cx="9544460" cy="24191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11A571-FED1-2EEC-45E3-728C4A856FCB}"/>
                </a:ext>
              </a:extLst>
            </p:cNvPr>
            <p:cNvSpPr/>
            <p:nvPr/>
          </p:nvSpPr>
          <p:spPr>
            <a:xfrm>
              <a:off x="868529" y="2515850"/>
              <a:ext cx="2814279" cy="2419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FSM will pre-fill the header with the school name, location code, date,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ect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14562F-4F83-812E-5864-57E43C61B243}"/>
                </a:ext>
              </a:extLst>
            </p:cNvPr>
            <p:cNvGrpSpPr/>
            <p:nvPr/>
          </p:nvGrpSpPr>
          <p:grpSpPr>
            <a:xfrm>
              <a:off x="3557135" y="2836791"/>
              <a:ext cx="6855854" cy="457910"/>
              <a:chOff x="3557135" y="2836791"/>
              <a:chExt cx="6855854" cy="45791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4231DE3-62FE-F9A2-68B3-A3A811FC985D}"/>
                  </a:ext>
                </a:extLst>
              </p:cNvPr>
              <p:cNvSpPr/>
              <p:nvPr/>
            </p:nvSpPr>
            <p:spPr>
              <a:xfrm>
                <a:off x="5014460" y="2836791"/>
                <a:ext cx="5398529" cy="457910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54617B2-1A68-DF08-9644-04768803B8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7135" y="3019318"/>
                <a:ext cx="1542813" cy="0"/>
              </a:xfrm>
              <a:prstGeom prst="straightConnector1">
                <a:avLst/>
              </a:prstGeom>
              <a:ln w="571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357A60C2-081C-151A-4500-7266B14B4B8D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7ED2BA-A3E5-4A4F-B99A-63BFC697B09E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40" name="Picture 39" descr="Abstract Colorful Blob Shapes Element Design. 14273466 PNG">
              <a:extLst>
                <a:ext uri="{FF2B5EF4-FFF2-40B4-BE49-F238E27FC236}">
                  <a16:creationId xmlns:a16="http://schemas.microsoft.com/office/drawing/2014/main" id="{12156683-1D16-C145-D9CA-CD4BD3B0A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Aesthetic Boho Blob Shape and Outline Flower 11382403 PNG">
              <a:extLst>
                <a:ext uri="{FF2B5EF4-FFF2-40B4-BE49-F238E27FC236}">
                  <a16:creationId xmlns:a16="http://schemas.microsoft.com/office/drawing/2014/main" id="{7AFA2DA2-EA73-9D30-4F97-3862CA903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45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09AB-8495-856A-5EBE-44D810AB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A8E4155-D3FB-D4D2-7416-2334C1159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DFA09E-82D5-A237-3EDD-917BFF05B466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76461D-20FE-55A0-86A0-931EB9C38C6F}"/>
              </a:ext>
            </a:extLst>
          </p:cNvPr>
          <p:cNvGrpSpPr/>
          <p:nvPr/>
        </p:nvGrpSpPr>
        <p:grpSpPr>
          <a:xfrm>
            <a:off x="1088263" y="1945511"/>
            <a:ext cx="6716841" cy="3194721"/>
            <a:chOff x="4164014" y="-3007056"/>
            <a:chExt cx="6716841" cy="31947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D9884D-BD31-7218-A4FB-C37068FDAEA4}"/>
                </a:ext>
              </a:extLst>
            </p:cNvPr>
            <p:cNvSpPr txBox="1"/>
            <p:nvPr/>
          </p:nvSpPr>
          <p:spPr>
            <a:xfrm>
              <a:off x="4164014" y="-3007056"/>
              <a:ext cx="3365905" cy="319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lang="en-US" sz="2800" dirty="0">
                  <a:latin typeface="Century Gothic" panose="020B0502020202020204" pitchFamily="34" charset="0"/>
                </a:rPr>
                <a:t>FSM will then pre-fill all components, portion sizes, the amount prepared and circle the meal service being served 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F7B9182-5616-F81F-4902-52C21EF3A64B}"/>
                </a:ext>
              </a:extLst>
            </p:cNvPr>
            <p:cNvSpPr/>
            <p:nvPr/>
          </p:nvSpPr>
          <p:spPr>
            <a:xfrm>
              <a:off x="8438669" y="-2180675"/>
              <a:ext cx="2442186" cy="15329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B56EA6-E3D7-500A-E9EC-F73E680AB3C2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7529919" y="-1622690"/>
              <a:ext cx="833992" cy="212995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80043A45-892B-CAD3-B735-50AEB89EA58F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814898-A713-3ADB-4DD5-45275A2A40DA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B0FA2926-5AD8-C516-8CA0-3411EF480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D8415BF2-0389-02AF-B713-C3B34AE6B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22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4057</TotalTime>
  <Words>1617</Words>
  <Application>Microsoft Office PowerPoint</Application>
  <PresentationFormat>Widescreen</PresentationFormat>
  <Paragraphs>193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PebbleVTI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WEEKEND FIELD TRIPS</vt:lpstr>
      <vt:lpstr>PowerPoint Presentation</vt:lpstr>
      <vt:lpstr>WEEKEND SUPPER SERVICE MEAL COUNT FORM</vt:lpstr>
      <vt:lpstr>PowerPoint Presentation</vt:lpstr>
      <vt:lpstr>PowerPoint Presentation</vt:lpstr>
      <vt:lpstr>PowerPoint Presentation</vt:lpstr>
      <vt:lpstr>MENU’S AT A GLANCE</vt:lpstr>
      <vt:lpstr>MENU AT A GLANCE</vt:lpstr>
      <vt:lpstr>MENU AT A GLANCE</vt:lpstr>
      <vt:lpstr>MENU AT A GLANCE</vt:lpstr>
      <vt:lpstr>WEEKEND SUPPER FIELD TRIP MENU</vt:lpstr>
      <vt:lpstr>WEEKEND SUPPER FIELD TRIP MENU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Wheeler, Lareina</dc:creator>
  <cp:lastModifiedBy>Wheeler, Lareina</cp:lastModifiedBy>
  <cp:revision>35</cp:revision>
  <dcterms:created xsi:type="dcterms:W3CDTF">2024-06-24T15:50:35Z</dcterms:created>
  <dcterms:modified xsi:type="dcterms:W3CDTF">2025-10-16T19:34:04Z</dcterms:modified>
</cp:coreProperties>
</file>